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media/audio1.bin" ContentType="audio/unknown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32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357" r:id="rId4"/>
    <p:sldId id="356" r:id="rId5"/>
    <p:sldId id="309" r:id="rId6"/>
    <p:sldId id="351" r:id="rId7"/>
    <p:sldId id="345" r:id="rId8"/>
    <p:sldId id="349" r:id="rId9"/>
    <p:sldId id="348" r:id="rId10"/>
    <p:sldId id="301" r:id="rId11"/>
    <p:sldId id="334" r:id="rId12"/>
    <p:sldId id="354" r:id="rId13"/>
    <p:sldId id="350" r:id="rId14"/>
    <p:sldId id="343" r:id="rId15"/>
    <p:sldId id="353" r:id="rId16"/>
    <p:sldId id="339" r:id="rId17"/>
    <p:sldId id="340" r:id="rId18"/>
    <p:sldId id="337" r:id="rId19"/>
    <p:sldId id="338" r:id="rId20"/>
    <p:sldId id="341" r:id="rId21"/>
    <p:sldId id="346" r:id="rId22"/>
    <p:sldId id="335" r:id="rId23"/>
    <p:sldId id="347" r:id="rId24"/>
    <p:sldId id="355" r:id="rId25"/>
    <p:sldId id="320" r:id="rId26"/>
    <p:sldId id="276" r:id="rId27"/>
    <p:sldId id="358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162" autoAdjust="0"/>
    <p:restoredTop sz="94660"/>
  </p:normalViewPr>
  <p:slideViewPr>
    <p:cSldViewPr>
      <p:cViewPr varScale="1">
        <p:scale>
          <a:sx n="86" d="100"/>
          <a:sy n="86" d="100"/>
        </p:scale>
        <p:origin x="-96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0E2D86-D9E6-4D37-AB9B-0BA00A0E6F3E}" type="datetime1">
              <a:rPr lang="en-US"/>
              <a:pPr/>
              <a:t>10/18/10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525DDD1A-4876-4EB7-A39C-9A752D7D9F7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C3C23CD1-80AB-41AD-87AC-85AF26E02519}" type="datetime1">
              <a:rPr lang="en-US"/>
              <a:pPr/>
              <a:t>10/18/10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1A665E72-7D24-4EEA-A8D0-EA74E934148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mpd="thickThin">
            <a:noFill/>
            <a:miter lim="800000"/>
            <a:headEnd/>
            <a:tailEnd/>
          </a:ln>
          <a:effectLst>
            <a:outerShdw dist="10160" dir="5400000" algn="tl" rotWithShape="0">
              <a:srgbClr val="808080">
                <a:alpha val="5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7486D4-72AD-4147-B64B-DB7969B6FCAE}" type="datetime1">
              <a:rPr lang="en-US"/>
              <a:pPr/>
              <a:t>10/18/10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7901A-87E0-425D-A5A5-4AF5E2807B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8B38EF-4ECD-4CDA-82A3-4C0879E0D0F0}" type="datetime1">
              <a:rPr lang="en-US"/>
              <a:pPr/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5AE1A-A1F2-4960-BF1C-1F2D518E8B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mpd="thickThin">
            <a:noFill/>
            <a:miter lim="800000"/>
            <a:headEnd/>
            <a:tailEnd/>
          </a:ln>
          <a:effectLst>
            <a:outerShdw dist="10160" dir="10800000" algn="tl" rotWithShape="0">
              <a:srgbClr val="808080">
                <a:alpha val="5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B5C22D-7995-4BFC-A454-40F38518BB0B}" type="datetime1">
              <a:rPr lang="en-US"/>
              <a:pPr/>
              <a:t>10/18/10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0BBF6A-7957-4699-80E3-F03EE9DED8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89A113-F59F-4EC7-AF3F-EFB7585B05F7}" type="datetime1">
              <a:rPr lang="en-US"/>
              <a:pPr/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EE1D4-4EAA-475A-AA5C-0F89BD1EB4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mpd="thickThin">
            <a:noFill/>
            <a:miter lim="800000"/>
            <a:headEnd/>
            <a:tailEnd/>
          </a:ln>
          <a:effectLst>
            <a:outerShdw dist="10160" dir="5400000" algn="tl" rotWithShape="0">
              <a:srgbClr val="808080">
                <a:alpha val="5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549188-AE7A-482A-A81F-AFDCFE365338}" type="datetime1">
              <a:rPr lang="en-US"/>
              <a:pPr/>
              <a:t>10/18/10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F598C-49E9-4D70-B8C4-73431D106D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F55A39-1BEA-4940-9663-7E6F7FC010C2}" type="datetime1">
              <a:rPr lang="en-US"/>
              <a:pPr/>
              <a:t>10/18/10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3ACB4-2F56-4059-99FA-C3747B6E12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67223B-AAAF-416F-8043-A3D7B4EB6C69}" type="datetime1">
              <a:rPr lang="en-US"/>
              <a:pPr/>
              <a:t>10/18/10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DC1D3-760B-4FE1-B5F7-9405D19966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35EFA1-A720-4FCF-8F16-F216F1306A9A}" type="datetime1">
              <a:rPr lang="en-US"/>
              <a:pPr/>
              <a:t>10/18/10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295CA-D8C2-4C8A-9099-57E87ABB95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3946-E068-463A-8A5A-3C7056C289F5}" type="datetime1">
              <a:rPr lang="en-US"/>
              <a:pPr/>
              <a:t>10/18/10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ADE6C-C109-4449-A1A1-FA118DA4A2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6CE2A7-4C47-434F-B1FD-062F6AD92705}" type="datetime1">
              <a:rPr lang="en-US"/>
              <a:pPr/>
              <a:t>10/18/10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B1531-6226-4C53-878D-9F61434E28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fld id="{A7B9591F-3738-4B17-9FB7-0DE716342AA2}" type="datetime1">
              <a:rPr lang="en-US"/>
              <a:pPr/>
              <a:t>10/18/10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fld id="{8891C815-D4A3-4379-8C3F-A43D30AAA2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rrowheads="1"/>
          </p:cNvSpPr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mpd="thickThin">
            <a:noFill/>
            <a:miter lim="800000"/>
            <a:headEnd/>
            <a:tailEnd/>
          </a:ln>
          <a:effectLst>
            <a:outerShdw dist="10160" dir="5400000" algn="tl" rotWithShape="0">
              <a:srgbClr val="808080">
                <a:alpha val="5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wrap="square" lIns="109728" tIns="45720" rIns="4572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3F3F3F"/>
                </a:solidFill>
                <a:latin typeface="Corbel" charset="0"/>
              </a:defRPr>
            </a:lvl1pPr>
          </a:lstStyle>
          <a:p>
            <a:fld id="{CAE26CE7-2E07-482B-A2D6-A051AB1B9C11}" type="datetime1">
              <a:rPr lang="en-US"/>
              <a:pPr/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3F3F3F"/>
                </a:solidFill>
                <a:latin typeface="Corbel" charset="0"/>
              </a:defRPr>
            </a:lvl1pPr>
          </a:lstStyle>
          <a:p>
            <a:fld id="{7EACBAEC-9112-4031-8F0E-277EDC55104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84" r:id="rId2"/>
    <p:sldLayoutId id="2147483790" r:id="rId3"/>
    <p:sldLayoutId id="2147483785" r:id="rId4"/>
    <p:sldLayoutId id="2147483786" r:id="rId5"/>
    <p:sldLayoutId id="2147483787" r:id="rId6"/>
    <p:sldLayoutId id="2147483791" r:id="rId7"/>
    <p:sldLayoutId id="2147483792" r:id="rId8"/>
    <p:sldLayoutId id="2147483793" r:id="rId9"/>
    <p:sldLayoutId id="2147483788" r:id="rId10"/>
    <p:sldLayoutId id="2147483794" r:id="rId11"/>
  </p:sldLayoutIdLst>
  <p:transition spd="slow">
    <p:zo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charset="0"/>
          <a:ea typeface="ＭＳ Ｐゴシック" charset="-128"/>
          <a:cs typeface="ＭＳ Ｐゴシック" charset="-128"/>
        </a:defRPr>
      </a:lvl9pPr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charset="2"/>
        <a:buChar char="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charset="2"/>
        <a:buChar char="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charset="2"/>
        <a:buChar char=""/>
        <a:defRPr lang="en-US"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4" Type="http://schemas.openxmlformats.org/officeDocument/2006/relationships/image" Target="../media/image18.wmf"/><Relationship Id="rId5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hyperlink" Target="http://school.nettrekker.com/frontdoor/" TargetMode="External"/><Relationship Id="rId5" Type="http://schemas.openxmlformats.org/officeDocument/2006/relationships/hyperlink" Target="http://www.nettrekker.com/customer-resources/learn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audio" Target="../media/audio1.bin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audio" Target="file://localhost/Users/lisasquires/Desktop/Big6%20Summary.mp3" TargetMode="Externa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7.png"/><Relationship Id="rId6" Type="http://schemas.openxmlformats.org/officeDocument/2006/relationships/image" Target="../media/image12.png"/><Relationship Id="rId7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nimoto.com/play/6vExD2bWDqwCNFaktm0qFQ?utm_content=challenger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191000"/>
            <a:ext cx="8382000" cy="106375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BIG  SIX </a:t>
            </a:r>
            <a:endParaRPr lang="en-US" sz="6000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1066800" y="5562600"/>
            <a:ext cx="7315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Corbel" charset="0"/>
              </a:rPr>
              <a:t>LS 5443 Persuasive Presentation</a:t>
            </a:r>
          </a:p>
          <a:p>
            <a:pPr algn="ctr"/>
            <a:r>
              <a:rPr lang="en-US" sz="2400">
                <a:latin typeface="Corbel" charset="0"/>
              </a:rPr>
              <a:t>Fall 2010- Dr. Moreillon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352800"/>
            <a:ext cx="8077200" cy="890588"/>
          </a:xfrm>
        </p:spPr>
        <p:txBody>
          <a:bodyPr/>
          <a:lstStyle/>
          <a:p>
            <a:pPr eaLnBrk="1" hangingPunct="1"/>
            <a:r>
              <a:rPr lang="en-US" sz="2800" smtClean="0"/>
              <a:t>Library  Lessons  from  </a:t>
            </a:r>
          </a:p>
          <a:p>
            <a:pPr eaLnBrk="1" hangingPunct="1"/>
            <a:r>
              <a:rPr lang="en-US" sz="2800" smtClean="0"/>
              <a:t>Lisa BrackenSquires &amp; June Jack0</a:t>
            </a:r>
          </a:p>
        </p:txBody>
      </p:sp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14400"/>
            <a:ext cx="54451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ular Callout 5"/>
          <p:cNvSpPr/>
          <p:nvPr/>
        </p:nvSpPr>
        <p:spPr>
          <a:xfrm>
            <a:off x="5257800" y="457200"/>
            <a:ext cx="3048000" cy="1219200"/>
          </a:xfrm>
          <a:prstGeom prst="wedgeRoundRectCallout">
            <a:avLst>
              <a:gd name="adj1" fmla="val -70158"/>
              <a:gd name="adj2" fmla="val 32179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275263" y="685800"/>
            <a:ext cx="30305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Corbel" charset="0"/>
              </a:rPr>
              <a:t>Location… location…</a:t>
            </a:r>
          </a:p>
          <a:p>
            <a:pPr algn="ctr"/>
            <a:r>
              <a:rPr lang="en-US" sz="2400" b="1">
                <a:solidFill>
                  <a:schemeClr val="bg1"/>
                </a:solidFill>
                <a:latin typeface="Corbel" charset="0"/>
              </a:rPr>
              <a:t>location…. ???</a:t>
            </a:r>
          </a:p>
        </p:txBody>
      </p:sp>
    </p:spTree>
  </p:cSld>
  <p:clrMapOvr>
    <a:masterClrMapping/>
  </p:clrMapOvr>
  <p:transition spd="slow" advClick="0" advTm="7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2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FC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2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2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       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371600" y="1676400"/>
            <a:ext cx="61801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b="1">
                <a:latin typeface="Corbel" charset="0"/>
              </a:rPr>
              <a:t>Location and Access</a:t>
            </a:r>
            <a:endParaRPr lang="en-US" sz="5400">
              <a:latin typeface="Corbel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49250" y="2738438"/>
            <a:ext cx="6927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sz="2800" b="1">
                <a:cs typeface="Arial" charset="0"/>
              </a:rPr>
              <a:t> </a:t>
            </a:r>
            <a:r>
              <a:rPr lang="en-US" sz="2400" b="1">
                <a:latin typeface="Corbel" charset="0"/>
                <a:cs typeface="Arial" charset="0"/>
              </a:rPr>
              <a:t>Locate information intellectually and physically.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55600" y="3576638"/>
            <a:ext cx="5524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ü"/>
            </a:pPr>
            <a:r>
              <a:rPr lang="en-US" sz="2800" b="1">
                <a:cs typeface="Times New Roman" charset="0"/>
              </a:rPr>
              <a:t> </a:t>
            </a:r>
            <a:r>
              <a:rPr lang="en-US" sz="2400" b="1">
                <a:latin typeface="Corbel" charset="0"/>
                <a:cs typeface="Times New Roman" charset="0"/>
              </a:rPr>
              <a:t>Find information within your sources.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09800" y="152400"/>
            <a:ext cx="3962400" cy="1252728"/>
          </a:xfrm>
          <a:prstGeom prst="rect">
            <a:avLst/>
          </a:prstGeom>
        </p:spPr>
        <p:txBody>
          <a:bodyPr rIns="4572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500" b="1" dirty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STEP # </a:t>
            </a:r>
            <a:r>
              <a:rPr lang="en-US" sz="6600" b="1" dirty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3</a:t>
            </a:r>
            <a:r>
              <a:rPr lang="en-US" sz="4500" b="1" dirty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22535" name="Picture 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968750"/>
            <a:ext cx="5334000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184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        What does this mean?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1447800"/>
            <a:ext cx="89916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8000"/>
              </a:buClr>
              <a:buFont typeface="Wingdings" charset="2"/>
              <a:buChar char="ü"/>
            </a:pPr>
            <a:endParaRPr lang="en-US" sz="2400" b="1">
              <a:cs typeface="Arial" charset="0"/>
            </a:endParaRPr>
          </a:p>
          <a:p>
            <a:pPr algn="ctr">
              <a:buClr>
                <a:srgbClr val="008000"/>
              </a:buClr>
              <a:buFont typeface="Wingdings" charset="2"/>
              <a:buChar char="ü"/>
            </a:pPr>
            <a:r>
              <a:rPr lang="en-US" sz="2800" b="1">
                <a:latin typeface="Corbel" charset="0"/>
                <a:cs typeface="Arial" charset="0"/>
              </a:rPr>
              <a:t>Locate information intellectually and physically.</a:t>
            </a:r>
            <a:endParaRPr lang="en-US" sz="2800" b="1">
              <a:latin typeface="Corbel" charset="0"/>
            </a:endParaRPr>
          </a:p>
          <a:p>
            <a:endParaRPr lang="en-US" sz="6600" b="1">
              <a:latin typeface="Corbel" charset="0"/>
            </a:endParaRPr>
          </a:p>
          <a:p>
            <a:endParaRPr lang="en-US" sz="6600">
              <a:latin typeface="Corbel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09600" y="3059113"/>
            <a:ext cx="8001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3200" b="1" dirty="0">
                <a:latin typeface="Corbel" charset="0"/>
                <a:cs typeface="Arial" charset="0"/>
              </a:rPr>
              <a:t>Do you know </a:t>
            </a:r>
            <a:r>
              <a:rPr lang="en-US" sz="3200" b="1" dirty="0">
                <a:solidFill>
                  <a:schemeClr val="accent2"/>
                </a:solidFill>
                <a:latin typeface="Corbel" charset="0"/>
                <a:cs typeface="Arial" charset="0"/>
              </a:rPr>
              <a:t>where</a:t>
            </a:r>
            <a:r>
              <a:rPr lang="en-US" sz="3200" b="1" dirty="0">
                <a:latin typeface="Corbel" charset="0"/>
                <a:cs typeface="Arial" charset="0"/>
              </a:rPr>
              <a:t> to go for information?</a:t>
            </a:r>
          </a:p>
          <a:p>
            <a:pPr lvl="1"/>
            <a:endParaRPr lang="en-US" sz="2000" b="1" dirty="0">
              <a:cs typeface="Arial" charset="0"/>
            </a:endParaRPr>
          </a:p>
        </p:txBody>
      </p:sp>
      <p:pic>
        <p:nvPicPr>
          <p:cNvPr id="2355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800600"/>
            <a:ext cx="2971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" y="4191000"/>
            <a:ext cx="419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charset="2"/>
              <a:buChar char="Ø"/>
            </a:pPr>
            <a:r>
              <a:rPr lang="en-US" sz="2400" b="1" dirty="0">
                <a:latin typeface="Corbel" charset="0"/>
                <a:cs typeface="Arial" charset="0"/>
              </a:rPr>
              <a:t>school or public library</a:t>
            </a:r>
            <a:endParaRPr lang="en-US" sz="2400" dirty="0">
              <a:latin typeface="Corbel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57200" y="5029200"/>
            <a:ext cx="5257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charset="2"/>
              <a:buChar char="Ø"/>
            </a:pPr>
            <a:r>
              <a:rPr lang="en-US" sz="2400" b="1" dirty="0">
                <a:latin typeface="Corbel" charset="0"/>
                <a:cs typeface="Arial" charset="0"/>
              </a:rPr>
              <a:t>online resources and databases</a:t>
            </a:r>
            <a:endParaRPr lang="en-US" sz="2400" dirty="0">
              <a:latin typeface="Corbel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772400" y="6248400"/>
            <a:ext cx="114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orbel" charset="0"/>
                <a:cs typeface="Arial" charset="0"/>
              </a:rPr>
              <a:t>Step 3</a:t>
            </a:r>
            <a:endParaRPr lang="en-US" sz="2000" dirty="0">
              <a:latin typeface="Corbel" charset="0"/>
            </a:endParaRP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STOP, THINK, REFLECT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1"/>
            <a:ext cx="8229600" cy="3581400"/>
          </a:xfrm>
        </p:spPr>
        <p:txBody>
          <a:bodyPr>
            <a:normAutofit/>
          </a:bodyPr>
          <a:lstStyle/>
          <a:p>
            <a:pPr marL="438150" lvl="1" indent="-319088" eaLnBrk="1" hangingPunct="1">
              <a:spcBef>
                <a:spcPct val="0"/>
              </a:spcBef>
              <a:buClr>
                <a:schemeClr val="accent1"/>
              </a:buClr>
              <a:buSzPct val="80000"/>
              <a:buFont typeface="Wingdings" charset="2"/>
              <a:buNone/>
            </a:pPr>
            <a:r>
              <a:rPr lang="en-US" sz="2400" b="1" u="sng" dirty="0" smtClean="0">
                <a:cs typeface="Arial" charset="0"/>
              </a:rPr>
              <a:t>Stop</a:t>
            </a:r>
            <a:r>
              <a:rPr lang="en-US" sz="2400" b="1" dirty="0" smtClean="0">
                <a:cs typeface="Arial" charset="0"/>
              </a:rPr>
              <a:t>: </a:t>
            </a:r>
            <a:r>
              <a:rPr lang="en-US" sz="2400" b="1" dirty="0" smtClean="0">
                <a:solidFill>
                  <a:schemeClr val="accent2"/>
                </a:solidFill>
                <a:cs typeface="Arial" charset="0"/>
              </a:rPr>
              <a:t>Who</a:t>
            </a:r>
            <a:r>
              <a:rPr lang="en-US" sz="2400" b="1" dirty="0" smtClean="0">
                <a:cs typeface="Arial" charset="0"/>
              </a:rPr>
              <a:t> will you approach when you need assistance?</a:t>
            </a:r>
          </a:p>
          <a:p>
            <a:pPr eaLnBrk="1" hangingPunct="1"/>
            <a:endParaRPr lang="en-US" sz="2400" dirty="0" smtClean="0"/>
          </a:p>
          <a:p>
            <a:pPr eaLnBrk="1" hangingPunct="1">
              <a:buFont typeface="Wingdings 2" charset="2"/>
              <a:buNone/>
            </a:pPr>
            <a:r>
              <a:rPr lang="en-US" sz="2400" b="1" u="sng" dirty="0" smtClean="0"/>
              <a:t>Think</a:t>
            </a:r>
            <a:r>
              <a:rPr lang="en-US" sz="2400" dirty="0" smtClean="0"/>
              <a:t>: </a:t>
            </a:r>
            <a:r>
              <a:rPr lang="en-US" sz="2400" b="1" dirty="0" smtClean="0">
                <a:ea typeface="Times New Roman" charset="0"/>
              </a:rPr>
              <a:t>Do you know how to: </a:t>
            </a:r>
          </a:p>
          <a:p>
            <a:pPr eaLnBrk="1" hangingPunct="1">
              <a:buClrTx/>
              <a:buSzTx/>
              <a:buFont typeface="Wingdings 2" charset="2"/>
              <a:buNone/>
            </a:pPr>
            <a:endParaRPr lang="en-US" sz="2400" b="1" dirty="0" smtClean="0">
              <a:ea typeface="Times New Roman" charset="0"/>
            </a:endParaRPr>
          </a:p>
          <a:p>
            <a:pPr marL="438150" lvl="1" indent="-319088" eaLnBrk="1" hangingPunct="1">
              <a:spcBef>
                <a:spcPct val="0"/>
              </a:spcBef>
              <a:buClrTx/>
              <a:buSzTx/>
              <a:buFont typeface="Arial" charset="0"/>
              <a:buChar char="•"/>
            </a:pPr>
            <a:r>
              <a:rPr lang="en-US" sz="2400" b="1" dirty="0" smtClean="0">
                <a:ea typeface="Times New Roman" charset="0"/>
              </a:rPr>
              <a:t> use your </a:t>
            </a:r>
            <a:r>
              <a:rPr lang="en-US" sz="2400" b="1" dirty="0" smtClean="0">
                <a:solidFill>
                  <a:schemeClr val="accent2"/>
                </a:solidFill>
                <a:ea typeface="Times New Roman" charset="0"/>
              </a:rPr>
              <a:t>library catalog system </a:t>
            </a:r>
            <a:r>
              <a:rPr lang="en-US" sz="2400" b="1" dirty="0" smtClean="0">
                <a:ea typeface="Times New Roman" charset="0"/>
              </a:rPr>
              <a:t>at school or in the community?</a:t>
            </a:r>
          </a:p>
          <a:p>
            <a:pPr marL="438150" lvl="1" indent="-319088" eaLnBrk="1" hangingPunct="1">
              <a:spcBef>
                <a:spcPct val="0"/>
              </a:spcBef>
              <a:buClrTx/>
              <a:buSzTx/>
              <a:buFont typeface="Wingdings" charset="2"/>
              <a:buNone/>
            </a:pPr>
            <a:r>
              <a:rPr lang="en-US" sz="2400" b="1" dirty="0" smtClean="0">
                <a:ea typeface="Times New Roman" charset="0"/>
              </a:rPr>
              <a:t> </a:t>
            </a:r>
          </a:p>
          <a:p>
            <a:pPr marL="438150" lvl="1" indent="-319088" eaLnBrk="1" hangingPunct="1">
              <a:spcBef>
                <a:spcPct val="0"/>
              </a:spcBef>
              <a:buClrTx/>
              <a:buSzTx/>
              <a:buFont typeface="Arial" charset="0"/>
              <a:buChar char="•"/>
            </a:pPr>
            <a:r>
              <a:rPr lang="en-US" sz="2400" b="1" dirty="0" smtClean="0">
                <a:ea typeface="Times New Roman" charset="0"/>
              </a:rPr>
              <a:t>use your </a:t>
            </a:r>
            <a:r>
              <a:rPr lang="en-US" sz="2400" b="1" dirty="0" smtClean="0">
                <a:solidFill>
                  <a:schemeClr val="accent2"/>
                </a:solidFill>
                <a:ea typeface="Times New Roman" charset="0"/>
              </a:rPr>
              <a:t>library skills</a:t>
            </a:r>
            <a:r>
              <a:rPr lang="en-US" sz="2400" b="1" dirty="0" smtClean="0">
                <a:ea typeface="Times New Roman" charset="0"/>
              </a:rPr>
              <a:t> to locate books and materials in the library?</a:t>
            </a:r>
          </a:p>
          <a:p>
            <a:pPr eaLnBrk="1" hangingPunct="1">
              <a:buFont typeface="Wingdings 2" charset="2"/>
              <a:buNone/>
            </a:pPr>
            <a:endParaRPr lang="en-US" dirty="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772400" y="6248400"/>
            <a:ext cx="114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orbel" charset="0"/>
                <a:cs typeface="Arial" charset="0"/>
              </a:rPr>
              <a:t>Step 3</a:t>
            </a:r>
            <a:endParaRPr lang="en-US" sz="2000" dirty="0">
              <a:latin typeface="Corbel" charset="0"/>
            </a:endParaRPr>
          </a:p>
        </p:txBody>
      </p:sp>
    </p:spTree>
  </p:cSld>
  <p:clrMapOvr>
    <a:masterClrMapping/>
  </p:clrMapOvr>
  <p:transition spd="slow" advClick="0" advTm="10000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1">
                    <a:satMod val="1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en-US" sz="4000" dirty="0" smtClean="0">
                <a:solidFill>
                  <a:schemeClr val="accent1">
                    <a:satMod val="1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en-US" sz="4000" dirty="0" smtClean="0">
                <a:solidFill>
                  <a:schemeClr val="accent1">
                    <a:satMod val="1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What does this mean?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4825"/>
            <a:ext cx="8001000" cy="4321175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90000"/>
              </a:lnSpc>
              <a:buClr>
                <a:srgbClr val="008000"/>
              </a:buClr>
              <a:buSzTx/>
              <a:buFont typeface="Wingdings" charset="2"/>
              <a:buChar char="ü"/>
            </a:pPr>
            <a:r>
              <a:rPr lang="en-US" b="1" smtClean="0">
                <a:latin typeface="Arial" charset="0"/>
                <a:ea typeface="Times New Roman" charset="0"/>
              </a:rPr>
              <a:t> </a:t>
            </a:r>
            <a:r>
              <a:rPr lang="en-US" sz="2600" b="1" smtClean="0">
                <a:ea typeface="Times New Roman" charset="0"/>
              </a:rPr>
              <a:t>Find information within your sources.</a:t>
            </a:r>
          </a:p>
          <a:p>
            <a:pPr marL="0" indent="0" eaLnBrk="1" hangingPunct="1">
              <a:lnSpc>
                <a:spcPct val="90000"/>
              </a:lnSpc>
              <a:buClrTx/>
              <a:buSzTx/>
              <a:buFont typeface="Wingdings 2" charset="2"/>
              <a:buNone/>
            </a:pPr>
            <a:endParaRPr lang="en-US" sz="2600" b="1" smtClean="0">
              <a:ea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 typeface="Wingdings 2" charset="2"/>
              <a:buNone/>
            </a:pPr>
            <a:r>
              <a:rPr lang="en-US" sz="2600" b="1" u="sng" smtClean="0">
                <a:ea typeface="Times New Roman" charset="0"/>
              </a:rPr>
              <a:t>Stop and Think</a:t>
            </a:r>
            <a:r>
              <a:rPr lang="en-US" sz="2600" b="1" smtClean="0">
                <a:ea typeface="Times New Roman" charset="0"/>
              </a:rPr>
              <a:t>:</a:t>
            </a:r>
          </a:p>
          <a:p>
            <a:pPr marL="0" indent="0" eaLnBrk="1" hangingPunct="1">
              <a:lnSpc>
                <a:spcPct val="90000"/>
              </a:lnSpc>
              <a:buFont typeface="Wingdings 2" charset="2"/>
              <a:buNone/>
            </a:pPr>
            <a:r>
              <a:rPr lang="en-US" sz="2600" b="1" smtClean="0">
                <a:ea typeface="Times New Roman" charset="0"/>
              </a:rPr>
              <a:t>Do you know how to use:</a:t>
            </a:r>
            <a:endParaRPr lang="en-US" sz="2600" b="1" smtClean="0">
              <a:cs typeface="Arial" charset="0"/>
            </a:endParaRPr>
          </a:p>
          <a:p>
            <a:pPr lvl="4"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Char char="•"/>
            </a:pPr>
            <a:r>
              <a:rPr sz="2600" b="1" smtClean="0">
                <a:cs typeface="Arial" charset="0"/>
              </a:rPr>
              <a:t> a </a:t>
            </a:r>
            <a:r>
              <a:rPr sz="2600" b="1" smtClean="0">
                <a:solidFill>
                  <a:schemeClr val="accent2"/>
                </a:solidFill>
                <a:cs typeface="Arial" charset="0"/>
              </a:rPr>
              <a:t>glossary </a:t>
            </a:r>
          </a:p>
          <a:p>
            <a:pPr lvl="4"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Char char="•"/>
            </a:pPr>
            <a:endParaRPr sz="2600" b="1" smtClean="0">
              <a:cs typeface="Arial" charset="0"/>
            </a:endParaRPr>
          </a:p>
          <a:p>
            <a:pPr lvl="4"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Char char="•"/>
            </a:pPr>
            <a:r>
              <a:rPr sz="2600" b="1" smtClean="0">
                <a:cs typeface="Arial" charset="0"/>
              </a:rPr>
              <a:t> a </a:t>
            </a:r>
            <a:r>
              <a:rPr sz="2600" b="1" smtClean="0">
                <a:solidFill>
                  <a:schemeClr val="accent1"/>
                </a:solidFill>
                <a:cs typeface="Arial" charset="0"/>
              </a:rPr>
              <a:t>table of contents</a:t>
            </a:r>
          </a:p>
          <a:p>
            <a:pPr lvl="4" eaLnBrk="1" hangingPunct="1">
              <a:lnSpc>
                <a:spcPct val="90000"/>
              </a:lnSpc>
              <a:spcBef>
                <a:spcPct val="0"/>
              </a:spcBef>
              <a:buFont typeface="Wingdings 3" charset="2"/>
              <a:buNone/>
            </a:pPr>
            <a:endParaRPr sz="2600" b="1" smtClean="0">
              <a:cs typeface="Arial" charset="0"/>
            </a:endParaRPr>
          </a:p>
          <a:p>
            <a:pPr lvl="4"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Char char="•"/>
            </a:pPr>
            <a:r>
              <a:rPr sz="2600" b="1" smtClean="0">
                <a:cs typeface="Arial" charset="0"/>
              </a:rPr>
              <a:t> a </a:t>
            </a:r>
            <a:r>
              <a:rPr sz="2600" b="1" smtClean="0">
                <a:solidFill>
                  <a:srgbClr val="C64847"/>
                </a:solidFill>
                <a:cs typeface="Arial" charset="0"/>
              </a:rPr>
              <a:t>web menu </a:t>
            </a:r>
          </a:p>
          <a:p>
            <a:pPr lvl="4" eaLnBrk="1" hangingPunct="1">
              <a:lnSpc>
                <a:spcPct val="90000"/>
              </a:lnSpc>
              <a:spcBef>
                <a:spcPct val="0"/>
              </a:spcBef>
            </a:pPr>
            <a:endParaRPr sz="2600" b="1" smtClean="0">
              <a:cs typeface="Arial" charset="0"/>
            </a:endParaRPr>
          </a:p>
          <a:p>
            <a:pPr lvl="4"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Char char="•"/>
            </a:pPr>
            <a:r>
              <a:rPr sz="2600" b="1" smtClean="0">
                <a:cs typeface="Arial" charset="0"/>
              </a:rPr>
              <a:t> an </a:t>
            </a:r>
            <a:r>
              <a:rPr sz="2600" b="1" smtClean="0">
                <a:solidFill>
                  <a:srgbClr val="6BB76D"/>
                </a:solidFill>
                <a:cs typeface="Arial" charset="0"/>
              </a:rPr>
              <a:t>appendix or index</a:t>
            </a:r>
          </a:p>
          <a:p>
            <a:pPr lvl="4"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Char char="•"/>
            </a:pPr>
            <a:endParaRPr sz="2600" b="1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Font typeface="Wingdings 2" charset="2"/>
              <a:buNone/>
            </a:pPr>
            <a:r>
              <a:rPr lang="en-US" sz="2600" b="1" u="sng" smtClean="0">
                <a:cs typeface="Arial" charset="0"/>
              </a:rPr>
              <a:t>Reflect</a:t>
            </a:r>
            <a:r>
              <a:rPr lang="en-US" sz="2600" b="1" smtClean="0">
                <a:cs typeface="Arial" charset="0"/>
              </a:rPr>
              <a:t>:  Ask for help when needed!</a:t>
            </a:r>
          </a:p>
          <a:p>
            <a:pPr marL="292100" lvl="1" indent="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charset="2"/>
              <a:buNone/>
            </a:pPr>
            <a:endParaRPr lang="en-US" b="1" smtClean="0">
              <a:latin typeface="Arial" charset="0"/>
              <a:ea typeface="Times New Roman" charset="0"/>
            </a:endParaRPr>
          </a:p>
          <a:p>
            <a:pPr marL="292100" lvl="1" indent="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Arial" charset="0"/>
              <a:buChar char="•"/>
            </a:pPr>
            <a:endParaRPr lang="en-US" b="1" smtClean="0">
              <a:latin typeface="Arial" charset="0"/>
              <a:ea typeface="Times New Roman" charset="0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smtClean="0"/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124200"/>
            <a:ext cx="335280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772400" y="6248400"/>
            <a:ext cx="114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orbel" charset="0"/>
                <a:cs typeface="Arial" charset="0"/>
              </a:rPr>
              <a:t>Step 3</a:t>
            </a:r>
            <a:endParaRPr lang="en-US" sz="2000" dirty="0">
              <a:latin typeface="Corbel" charset="0"/>
            </a:endParaRP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10600" cy="9906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INFORMATIONAL RESOURCES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26627" name="Picture 3" descr="D:\Users\peterskk\AppData\Local\Microsoft\Windows\Temporary Internet Files\Content.IE5\7650QTER\MCj0431643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1910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514475"/>
            <a:ext cx="4622800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772400" y="6248400"/>
            <a:ext cx="114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orbel" charset="0"/>
                <a:cs typeface="Arial" charset="0"/>
              </a:rPr>
              <a:t>Step 3</a:t>
            </a:r>
            <a:endParaRPr lang="en-US" sz="2000" dirty="0">
              <a:latin typeface="Corbel" charset="0"/>
            </a:endParaRPr>
          </a:p>
        </p:txBody>
      </p:sp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LOCATION, LOCATION, ACCESS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724400"/>
          </a:xfrm>
        </p:spPr>
        <p:txBody>
          <a:bodyPr>
            <a:normAutofit lnSpcReduction="10000"/>
          </a:bodyPr>
          <a:lstStyle/>
          <a:p>
            <a:pPr marL="292100" lvl="1" indent="0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charset="2"/>
              <a:buNone/>
            </a:pPr>
            <a:r>
              <a:rPr lang="en-US" b="1" u="sng" dirty="0" smtClean="0">
                <a:ea typeface="Times New Roman" charset="0"/>
              </a:rPr>
              <a:t>Stop and Think</a:t>
            </a:r>
            <a:r>
              <a:rPr lang="en-US" b="1" dirty="0" smtClean="0">
                <a:ea typeface="Times New Roman" charset="0"/>
              </a:rPr>
              <a:t>:</a:t>
            </a:r>
          </a:p>
          <a:p>
            <a:pPr marL="0" indent="0" eaLnBrk="1" hangingPunct="1">
              <a:lnSpc>
                <a:spcPct val="80000"/>
              </a:lnSpc>
              <a:buClrTx/>
              <a:buSzTx/>
              <a:buFont typeface="Wingdings 2" charset="2"/>
              <a:buNone/>
            </a:pPr>
            <a:endParaRPr lang="en-US" sz="2700" b="1" dirty="0" smtClean="0">
              <a:ea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ClrTx/>
              <a:buSzTx/>
              <a:buFont typeface="Wingdings 2" charset="2"/>
              <a:buNone/>
            </a:pPr>
            <a:r>
              <a:rPr lang="en-US" sz="2600" dirty="0" smtClean="0">
                <a:ea typeface="Times New Roman" charset="0"/>
              </a:rPr>
              <a:t>Do you know how to search the catalog database by</a:t>
            </a:r>
            <a:r>
              <a:rPr lang="en-US" sz="2600" b="1" dirty="0" smtClean="0">
                <a:ea typeface="Times New Roman" charset="0"/>
              </a:rPr>
              <a:t>: </a:t>
            </a:r>
          </a:p>
          <a:p>
            <a:pPr marL="0" indent="0" eaLnBrk="1" hangingPunct="1">
              <a:lnSpc>
                <a:spcPct val="80000"/>
              </a:lnSpc>
              <a:buClrTx/>
              <a:buSzTx/>
              <a:buFont typeface="Wingdings 2" charset="2"/>
              <a:buNone/>
            </a:pPr>
            <a:endParaRPr lang="en-US" sz="2700" b="1" dirty="0" smtClean="0">
              <a:ea typeface="Times New Roman" charset="0"/>
            </a:endParaRPr>
          </a:p>
          <a:p>
            <a:pPr marL="987425" lvl="4" indent="0" eaLnBrk="1" hangingPunct="1">
              <a:lnSpc>
                <a:spcPct val="80000"/>
              </a:lnSpc>
              <a:spcBef>
                <a:spcPct val="0"/>
              </a:spcBef>
              <a:buClrTx/>
            </a:pPr>
            <a:r>
              <a:rPr sz="2400" b="1" dirty="0" smtClean="0">
                <a:ea typeface="Times New Roman" charset="0"/>
              </a:rPr>
              <a:t> </a:t>
            </a:r>
            <a:r>
              <a:rPr sz="2400" b="1" dirty="0" smtClean="0">
                <a:solidFill>
                  <a:srgbClr val="C64847"/>
                </a:solidFill>
                <a:ea typeface="Times New Roman" charset="0"/>
              </a:rPr>
              <a:t>Keyword</a:t>
            </a:r>
          </a:p>
          <a:p>
            <a:pPr marL="987425" lvl="4" indent="0" eaLnBrk="1" hangingPunct="1">
              <a:lnSpc>
                <a:spcPct val="80000"/>
              </a:lnSpc>
              <a:spcBef>
                <a:spcPct val="0"/>
              </a:spcBef>
              <a:buClrTx/>
              <a:buFont typeface="Wingdings 3" charset="2"/>
              <a:buNone/>
            </a:pPr>
            <a:r>
              <a:rPr sz="2400" b="1" dirty="0" smtClean="0">
                <a:ea typeface="Times New Roman" charset="0"/>
              </a:rPr>
              <a:t> </a:t>
            </a:r>
          </a:p>
          <a:p>
            <a:pPr marL="987425" lvl="4" indent="0" eaLnBrk="1" hangingPunct="1">
              <a:lnSpc>
                <a:spcPct val="80000"/>
              </a:lnSpc>
              <a:spcBef>
                <a:spcPct val="0"/>
              </a:spcBef>
              <a:buClrTx/>
            </a:pPr>
            <a:r>
              <a:rPr sz="2400" b="1" dirty="0" smtClean="0">
                <a:ea typeface="Times New Roman" charset="0"/>
              </a:rPr>
              <a:t> </a:t>
            </a:r>
            <a:r>
              <a:rPr sz="2400" b="1" dirty="0" smtClean="0">
                <a:solidFill>
                  <a:schemeClr val="accent2"/>
                </a:solidFill>
                <a:ea typeface="Times New Roman" charset="0"/>
              </a:rPr>
              <a:t>Subject</a:t>
            </a:r>
          </a:p>
          <a:p>
            <a:pPr marL="987425" lvl="4" indent="0" eaLnBrk="1" hangingPunct="1">
              <a:lnSpc>
                <a:spcPct val="80000"/>
              </a:lnSpc>
              <a:spcBef>
                <a:spcPct val="0"/>
              </a:spcBef>
              <a:buClrTx/>
              <a:buFont typeface="Wingdings 3" charset="2"/>
              <a:buNone/>
            </a:pPr>
            <a:endParaRPr sz="2400" b="1" dirty="0" smtClean="0">
              <a:ea typeface="Times New Roman" charset="0"/>
            </a:endParaRPr>
          </a:p>
          <a:p>
            <a:pPr marL="987425" lvl="4" indent="0" eaLnBrk="1" hangingPunct="1">
              <a:lnSpc>
                <a:spcPct val="80000"/>
              </a:lnSpc>
              <a:spcBef>
                <a:spcPct val="0"/>
              </a:spcBef>
              <a:buClrTx/>
            </a:pPr>
            <a:r>
              <a:rPr sz="2400" b="1" dirty="0" smtClean="0">
                <a:ea typeface="Times New Roman" charset="0"/>
              </a:rPr>
              <a:t> </a:t>
            </a:r>
            <a:r>
              <a:rPr sz="2400" b="1" dirty="0" smtClean="0">
                <a:solidFill>
                  <a:schemeClr val="accent1"/>
                </a:solidFill>
                <a:ea typeface="Times New Roman" charset="0"/>
              </a:rPr>
              <a:t>Author </a:t>
            </a:r>
          </a:p>
          <a:p>
            <a:pPr marL="987425" lvl="4" indent="0" eaLnBrk="1" hangingPunct="1">
              <a:lnSpc>
                <a:spcPct val="80000"/>
              </a:lnSpc>
              <a:spcBef>
                <a:spcPct val="0"/>
              </a:spcBef>
              <a:buClrTx/>
              <a:buFont typeface="Wingdings 3" charset="2"/>
              <a:buNone/>
            </a:pPr>
            <a:endParaRPr sz="2400" b="1" dirty="0" smtClean="0">
              <a:ea typeface="Times New Roman" charset="0"/>
            </a:endParaRPr>
          </a:p>
          <a:p>
            <a:pPr marL="987425" lvl="4" indent="0" eaLnBrk="1" hangingPunct="1">
              <a:lnSpc>
                <a:spcPct val="80000"/>
              </a:lnSpc>
              <a:spcBef>
                <a:spcPct val="0"/>
              </a:spcBef>
              <a:buClrTx/>
            </a:pPr>
            <a:r>
              <a:rPr sz="2400" b="1" dirty="0" smtClean="0">
                <a:ea typeface="Times New Roman" charset="0"/>
              </a:rPr>
              <a:t> </a:t>
            </a:r>
            <a:r>
              <a:rPr sz="2400" b="1" dirty="0" smtClean="0">
                <a:solidFill>
                  <a:srgbClr val="6BB76D"/>
                </a:solidFill>
                <a:ea typeface="Times New Roman" charset="0"/>
              </a:rPr>
              <a:t>Title</a:t>
            </a:r>
          </a:p>
          <a:p>
            <a:pPr marL="0" indent="0" eaLnBrk="1" hangingPunct="1">
              <a:lnSpc>
                <a:spcPct val="80000"/>
              </a:lnSpc>
              <a:buClrTx/>
              <a:buSzTx/>
              <a:buFont typeface="Wingdings 2" charset="2"/>
              <a:buNone/>
            </a:pPr>
            <a:endParaRPr lang="en-US" sz="2700" b="1" dirty="0" smtClean="0">
              <a:ea typeface="Times New Roman" charset="0"/>
            </a:endParaRPr>
          </a:p>
          <a:p>
            <a:pPr marL="776288" lvl="3" indent="0" eaLnBrk="1" hangingPunct="1">
              <a:lnSpc>
                <a:spcPct val="80000"/>
              </a:lnSpc>
              <a:spcBef>
                <a:spcPct val="0"/>
              </a:spcBef>
              <a:buClrTx/>
              <a:buFont typeface="Arial" charset="0"/>
              <a:buNone/>
            </a:pPr>
            <a:r>
              <a:rPr lang="en-US" sz="2600" dirty="0" smtClean="0">
                <a:ea typeface="Times New Roman" charset="0"/>
              </a:rPr>
              <a:t>Are you savvy with your </a:t>
            </a:r>
            <a:r>
              <a:rPr lang="en-US" sz="2600" b="1" dirty="0" smtClean="0">
                <a:ea typeface="Times New Roman" charset="0"/>
              </a:rPr>
              <a:t>Internet </a:t>
            </a:r>
            <a:r>
              <a:rPr lang="en-US" sz="2600" dirty="0" smtClean="0">
                <a:ea typeface="Times New Roman" charset="0"/>
              </a:rPr>
              <a:t>skills</a:t>
            </a:r>
            <a:r>
              <a:rPr lang="en-US" sz="2600" b="1" dirty="0" smtClean="0">
                <a:ea typeface="Times New Roman" charset="0"/>
              </a:rPr>
              <a:t>?</a:t>
            </a:r>
          </a:p>
          <a:p>
            <a:pPr marL="0" indent="0" eaLnBrk="1" hangingPunct="1">
              <a:lnSpc>
                <a:spcPct val="80000"/>
              </a:lnSpc>
              <a:buClrTx/>
              <a:buSzTx/>
              <a:buFont typeface="Wingdings 2" charset="2"/>
              <a:buNone/>
            </a:pPr>
            <a:endParaRPr lang="en-US" sz="2700" b="1" dirty="0" smtClean="0">
              <a:ea typeface="Times New Roman" charset="0"/>
            </a:endParaRPr>
          </a:p>
          <a:p>
            <a:pPr marL="292100" lvl="1" indent="0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 typeface="Wingdings" charset="2"/>
              <a:buNone/>
            </a:pPr>
            <a:r>
              <a:rPr lang="en-US" sz="2700" b="1" u="sng" dirty="0" smtClean="0">
                <a:ea typeface="Times New Roman" charset="0"/>
              </a:rPr>
              <a:t>Reflect</a:t>
            </a:r>
            <a:r>
              <a:rPr lang="en-US" sz="2700" b="1" dirty="0" smtClean="0">
                <a:ea typeface="Times New Roman" charset="0"/>
              </a:rPr>
              <a:t>: 	</a:t>
            </a:r>
            <a:r>
              <a:rPr lang="en-US" sz="2700" dirty="0" smtClean="0">
                <a:ea typeface="Times New Roman" charset="0"/>
              </a:rPr>
              <a:t>Can you </a:t>
            </a:r>
            <a:r>
              <a:rPr lang="en-US" sz="2700" b="1" dirty="0" smtClean="0">
                <a:ea typeface="Times New Roman" charset="0"/>
              </a:rPr>
              <a:t>evaluate</a:t>
            </a:r>
            <a:r>
              <a:rPr lang="en-US" sz="2700" dirty="0" smtClean="0">
                <a:ea typeface="Times New Roman" charset="0"/>
              </a:rPr>
              <a:t> a print source or website?</a:t>
            </a:r>
          </a:p>
          <a:p>
            <a:pPr marL="0" indent="0" eaLnBrk="1" hangingPunct="1">
              <a:lnSpc>
                <a:spcPct val="80000"/>
              </a:lnSpc>
              <a:buClrTx/>
              <a:buSzTx/>
              <a:buFont typeface="Wingdings 2" charset="2"/>
              <a:buNone/>
            </a:pPr>
            <a:endParaRPr lang="en-US" sz="2700" b="1" dirty="0" smtClean="0">
              <a:latin typeface="Arial" charset="0"/>
              <a:ea typeface="Times New Roman" charset="0"/>
            </a:endParaRPr>
          </a:p>
          <a:p>
            <a:pPr marL="0" indent="0" eaLnBrk="1" hangingPunct="1">
              <a:lnSpc>
                <a:spcPct val="80000"/>
              </a:lnSpc>
            </a:pPr>
            <a:endParaRPr lang="en-US" sz="2700" dirty="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772400" y="6248400"/>
            <a:ext cx="114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orbel" charset="0"/>
                <a:cs typeface="Arial" charset="0"/>
              </a:rPr>
              <a:t>Step 3</a:t>
            </a:r>
            <a:endParaRPr lang="en-US" sz="2000" dirty="0">
              <a:latin typeface="Corbel" charset="0"/>
            </a:endParaRP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3995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 NET TREKKER VS. GOOGLE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09800"/>
            <a:ext cx="72659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648200"/>
            <a:ext cx="8534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Box 5"/>
          <p:cNvSpPr txBox="1">
            <a:spLocks noChangeArrowheads="1"/>
          </p:cNvSpPr>
          <p:nvPr/>
        </p:nvSpPr>
        <p:spPr bwMode="auto">
          <a:xfrm>
            <a:off x="1371600" y="1676400"/>
            <a:ext cx="640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 b="1">
                <a:latin typeface="Corbel" charset="0"/>
              </a:rPr>
              <a:t>CHOOSING A SEARCH ENGINE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772400" y="6248400"/>
            <a:ext cx="114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orbel" charset="0"/>
                <a:cs typeface="Arial" charset="0"/>
              </a:rPr>
              <a:t>Step 3</a:t>
            </a:r>
            <a:endParaRPr lang="en-US" sz="2000" dirty="0">
              <a:latin typeface="Corbel" charset="0"/>
            </a:endParaRP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        RIGHT LOAD vs. OVERLOAD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2969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5029200"/>
            <a:ext cx="29241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9600" y="2209800"/>
            <a:ext cx="19637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600" dirty="0">
                <a:latin typeface="Corbel" charset="0"/>
              </a:rPr>
              <a:t>145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2400" y="4724400"/>
            <a:ext cx="57023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600" dirty="0">
                <a:latin typeface="Corbel" charset="0"/>
              </a:rPr>
              <a:t>35,100,000</a:t>
            </a:r>
          </a:p>
        </p:txBody>
      </p:sp>
      <p:pic>
        <p:nvPicPr>
          <p:cNvPr id="29702" name="Picture 2" descr="D:\Users\peterskk\AppData\Local\Microsoft\Windows\Temporary Internet Files\Content.IE5\7650QTER\MCj042580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752600"/>
            <a:ext cx="2133600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2" descr="D:\Users\peterskk\AppData\Local\Microsoft\Windows\Temporary Internet Files\Content.IE5\7650QTER\MCj042580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819400"/>
            <a:ext cx="1981200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3" descr="D:\Users\peterskk\AppData\Local\Microsoft\Windows\Temporary Internet Files\Content.IE5\TP0W1EWP\MCj042447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276600"/>
            <a:ext cx="1524000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D:\Users\peterskk\AppData\Local\Microsoft\Windows\Temporary Internet Files\Content.IE5\TH5AHGR0\MCj0429807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3276600"/>
            <a:ext cx="17526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96200" y="6457890"/>
            <a:ext cx="114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orbel" charset="0"/>
                <a:cs typeface="Arial" charset="0"/>
              </a:rPr>
              <a:t>Step 3</a:t>
            </a:r>
            <a:endParaRPr lang="en-US" sz="2000" dirty="0">
              <a:latin typeface="Corbel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4800" y="1752600"/>
            <a:ext cx="2133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err="1" smtClean="0">
                <a:latin typeface="Corbel" charset="0"/>
              </a:rPr>
              <a:t>Nettrekker</a:t>
            </a:r>
            <a:r>
              <a:rPr lang="en-US" sz="2000" dirty="0">
                <a:latin typeface="Corbel" charset="0"/>
              </a:rPr>
              <a:t> </a:t>
            </a:r>
            <a:r>
              <a:rPr lang="en-US" sz="2000" dirty="0" smtClean="0">
                <a:latin typeface="Corbel" charset="0"/>
              </a:rPr>
              <a:t>Hits:</a:t>
            </a:r>
          </a:p>
          <a:p>
            <a:r>
              <a:rPr lang="en-US" sz="2000" dirty="0" smtClean="0">
                <a:latin typeface="Corbel" charset="0"/>
              </a:rPr>
              <a:t>Right Load!</a:t>
            </a:r>
            <a:endParaRPr lang="en-US" sz="2000" dirty="0">
              <a:latin typeface="Corbel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19200" y="4038600"/>
            <a:ext cx="2133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Corbel" charset="0"/>
              </a:rPr>
              <a:t>Google Hits:</a:t>
            </a:r>
          </a:p>
          <a:p>
            <a:r>
              <a:rPr lang="en-US" sz="2000" dirty="0" smtClean="0">
                <a:latin typeface="Corbel" charset="0"/>
              </a:rPr>
              <a:t>OVERLOAD!!!</a:t>
            </a:r>
            <a:endParaRPr lang="en-US" sz="2000" dirty="0">
              <a:latin typeface="Corbel" charset="0"/>
            </a:endParaRPr>
          </a:p>
        </p:txBody>
      </p:sp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3995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 NET TREKKER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</a:b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External Search Engine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3072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5181600"/>
            <a:ext cx="29241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725" y="1524000"/>
            <a:ext cx="8270875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686800" cy="125272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   NET TREKKER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3174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5181600"/>
            <a:ext cx="29241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00200"/>
            <a:ext cx="563562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648200" y="457200"/>
            <a:ext cx="4432300" cy="6778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>
                <a:solidFill>
                  <a:srgbClr val="F2F2F2"/>
                </a:solidFill>
                <a:latin typeface="Corbel" charset="0"/>
                <a:hlinkClick r:id="rId4"/>
              </a:rPr>
              <a:t>http://school.nettrekker.com/frontdoor/</a:t>
            </a:r>
            <a:endParaRPr lang="en-US" sz="2000">
              <a:solidFill>
                <a:srgbClr val="F2F2F2"/>
              </a:solidFill>
              <a:latin typeface="Corbel" charset="0"/>
            </a:endParaRPr>
          </a:p>
          <a:p>
            <a:endParaRPr lang="en-US">
              <a:solidFill>
                <a:srgbClr val="F2F2F2"/>
              </a:solidFill>
              <a:latin typeface="Corbe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81000" y="5678488"/>
            <a:ext cx="5791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rbel" charset="0"/>
                <a:hlinkClick r:id="rId5"/>
              </a:rPr>
              <a:t>http://www.nettrekker.com/customer-resources/learn</a:t>
            </a:r>
            <a:endParaRPr lang="en-US">
              <a:latin typeface="Corbel" charset="0"/>
            </a:endParaRPr>
          </a:p>
          <a:p>
            <a:endParaRPr lang="en-US">
              <a:latin typeface="Corbel" charset="0"/>
            </a:endParaRPr>
          </a:p>
        </p:txBody>
      </p:sp>
      <p:sp>
        <p:nvSpPr>
          <p:cNvPr id="31751" name="TextBox 10"/>
          <p:cNvSpPr txBox="1">
            <a:spLocks noChangeArrowheads="1"/>
          </p:cNvSpPr>
          <p:nvPr/>
        </p:nvSpPr>
        <p:spPr bwMode="auto">
          <a:xfrm>
            <a:off x="6248400" y="2590800"/>
            <a:ext cx="2895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orbel" charset="0"/>
              </a:rPr>
              <a:t>Do you know how to use other databases?</a:t>
            </a: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THE  BIG  SIX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828800"/>
            <a:ext cx="603408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69955" flipH="1">
            <a:off x="6326188" y="4100513"/>
            <a:ext cx="1622425" cy="14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14"/>
          <p:cNvSpPr txBox="1">
            <a:spLocks noChangeArrowheads="1"/>
          </p:cNvSpPr>
          <p:nvPr/>
        </p:nvSpPr>
        <p:spPr bwMode="auto">
          <a:xfrm rot="2187213">
            <a:off x="3322638" y="2495550"/>
            <a:ext cx="4111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latin typeface="Corbel" charset="0"/>
              </a:rPr>
              <a:t>1</a:t>
            </a:r>
          </a:p>
        </p:txBody>
      </p:sp>
      <p:sp>
        <p:nvSpPr>
          <p:cNvPr id="16390" name="TextBox 15"/>
          <p:cNvSpPr txBox="1">
            <a:spLocks noChangeArrowheads="1"/>
          </p:cNvSpPr>
          <p:nvPr/>
        </p:nvSpPr>
        <p:spPr bwMode="auto">
          <a:xfrm>
            <a:off x="2362200" y="3697288"/>
            <a:ext cx="4143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latin typeface="Corbel" charset="0"/>
              </a:rPr>
              <a:t>2</a:t>
            </a:r>
          </a:p>
        </p:txBody>
      </p:sp>
      <p:sp>
        <p:nvSpPr>
          <p:cNvPr id="16391" name="TextBox 16"/>
          <p:cNvSpPr txBox="1">
            <a:spLocks noChangeArrowheads="1"/>
          </p:cNvSpPr>
          <p:nvPr/>
        </p:nvSpPr>
        <p:spPr bwMode="auto">
          <a:xfrm>
            <a:off x="1038225" y="4648200"/>
            <a:ext cx="409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latin typeface="Corbel" charset="0"/>
              </a:rPr>
              <a:t>3</a:t>
            </a:r>
          </a:p>
        </p:txBody>
      </p:sp>
      <p:sp>
        <p:nvSpPr>
          <p:cNvPr id="16392" name="TextBox 17"/>
          <p:cNvSpPr txBox="1">
            <a:spLocks noChangeArrowheads="1"/>
          </p:cNvSpPr>
          <p:nvPr/>
        </p:nvSpPr>
        <p:spPr bwMode="auto">
          <a:xfrm>
            <a:off x="2390775" y="4611688"/>
            <a:ext cx="428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latin typeface="Corbel" charset="0"/>
              </a:rPr>
              <a:t>4</a:t>
            </a:r>
          </a:p>
        </p:txBody>
      </p:sp>
      <p:sp>
        <p:nvSpPr>
          <p:cNvPr id="16393" name="TextBox 18"/>
          <p:cNvSpPr txBox="1">
            <a:spLocks noChangeArrowheads="1"/>
          </p:cNvSpPr>
          <p:nvPr/>
        </p:nvSpPr>
        <p:spPr bwMode="auto">
          <a:xfrm>
            <a:off x="4232275" y="4611688"/>
            <a:ext cx="415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latin typeface="Corbel" charset="0"/>
              </a:rPr>
              <a:t>5</a:t>
            </a:r>
          </a:p>
        </p:txBody>
      </p:sp>
      <p:sp>
        <p:nvSpPr>
          <p:cNvPr id="16394" name="TextBox 19"/>
          <p:cNvSpPr txBox="1">
            <a:spLocks noChangeArrowheads="1"/>
          </p:cNvSpPr>
          <p:nvPr/>
        </p:nvSpPr>
        <p:spPr bwMode="auto">
          <a:xfrm rot="421381">
            <a:off x="6819900" y="4587875"/>
            <a:ext cx="438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latin typeface="Corbel" charset="0"/>
              </a:rPr>
              <a:t>6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46100" y="5791200"/>
            <a:ext cx="8294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Corbel" charset="0"/>
              </a:rPr>
              <a:t>RESEARCH – PRESENTATION – EVALUATION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197350" y="1752600"/>
            <a:ext cx="42608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>
                <a:latin typeface="Corbel" charset="0"/>
              </a:rPr>
              <a:t>INFORMATION</a:t>
            </a:r>
          </a:p>
        </p:txBody>
      </p:sp>
      <p:pic>
        <p:nvPicPr>
          <p:cNvPr id="1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640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520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3995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 DESTINY  QUEST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</a:b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Internal Search Engine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5486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7438" y="3810001"/>
            <a:ext cx="3941762" cy="259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Box 4"/>
          <p:cNvSpPr txBox="1">
            <a:spLocks noChangeArrowheads="1"/>
          </p:cNvSpPr>
          <p:nvPr/>
        </p:nvSpPr>
        <p:spPr bwMode="auto">
          <a:xfrm>
            <a:off x="5638800" y="2362200"/>
            <a:ext cx="3505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orbel" charset="0"/>
              </a:rPr>
              <a:t>Can you find useful resources in your school?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772400" y="6248400"/>
            <a:ext cx="114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orbel" charset="0"/>
                <a:cs typeface="Arial" charset="0"/>
              </a:rPr>
              <a:t>Step 3</a:t>
            </a:r>
            <a:endParaRPr lang="en-US" sz="2000" dirty="0">
              <a:latin typeface="Corbel" charset="0"/>
            </a:endParaRP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 INFORMATIONAL RESOURCES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33795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886200"/>
            <a:ext cx="4572000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914400" y="1600200"/>
            <a:ext cx="5638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sng">
                <a:latin typeface="Corbel" charset="0"/>
              </a:rPr>
              <a:t>Stop and Think</a:t>
            </a:r>
            <a:r>
              <a:rPr lang="en-US" sz="2400" b="1">
                <a:latin typeface="Corbel" charset="0"/>
              </a:rPr>
              <a:t>:</a:t>
            </a:r>
          </a:p>
          <a:p>
            <a:endParaRPr lang="en-US" sz="2400">
              <a:latin typeface="Corbel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90600" y="2362200"/>
            <a:ext cx="5770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charset="2"/>
              <a:buChar char="§"/>
            </a:pPr>
            <a:r>
              <a:rPr lang="en-US" sz="2400">
                <a:latin typeface="Corbel" charset="0"/>
              </a:rPr>
              <a:t>How will you distinguish fact from opinion?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90600" y="3429000"/>
            <a:ext cx="58277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charset="2"/>
              <a:buChar char="§"/>
            </a:pPr>
            <a:r>
              <a:rPr lang="en-US" sz="2400">
                <a:latin typeface="Corbel" charset="0"/>
              </a:rPr>
              <a:t>How will you present and cite your sources?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772400" y="6248400"/>
            <a:ext cx="114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orbel" charset="0"/>
                <a:cs typeface="Arial" charset="0"/>
              </a:rPr>
              <a:t>Step 3</a:t>
            </a:r>
            <a:endParaRPr lang="en-US" sz="2000" dirty="0">
              <a:latin typeface="Corbel" charset="0"/>
            </a:endParaRP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STEPS #4  &amp; #5        </a:t>
            </a:r>
            <a:endParaRPr lang="en-US" sz="4889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4819" name="TextBox 4"/>
          <p:cNvSpPr txBox="1">
            <a:spLocks noChangeArrowheads="1"/>
          </p:cNvSpPr>
          <p:nvPr/>
        </p:nvSpPr>
        <p:spPr bwMode="auto">
          <a:xfrm>
            <a:off x="990600" y="1752600"/>
            <a:ext cx="75438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>
                <a:latin typeface="Corbel" charset="0"/>
              </a:rPr>
              <a:t>Use &amp; Synthesis of Information</a:t>
            </a:r>
          </a:p>
          <a:p>
            <a:pPr algn="ctr"/>
            <a:endParaRPr lang="en-US" sz="3600" b="1" dirty="0">
              <a:latin typeface="Corbel" charset="0"/>
            </a:endParaRPr>
          </a:p>
          <a:p>
            <a:r>
              <a:rPr lang="en-US" sz="2400" b="1" u="sng" dirty="0">
                <a:latin typeface="Corbel" charset="0"/>
              </a:rPr>
              <a:t>Stop</a:t>
            </a:r>
            <a:r>
              <a:rPr lang="en-US" sz="2400" u="sng" dirty="0">
                <a:latin typeface="Corbel" charset="0"/>
              </a:rPr>
              <a:t>:</a:t>
            </a:r>
          </a:p>
          <a:p>
            <a:r>
              <a:rPr lang="en-US" sz="2400" dirty="0">
                <a:latin typeface="Corbel" charset="0"/>
              </a:rPr>
              <a:t>It’s time to put the information together!</a:t>
            </a:r>
          </a:p>
          <a:p>
            <a:pPr lvl="1"/>
            <a:endParaRPr lang="en-US" sz="2400" dirty="0">
              <a:latin typeface="Corbel" charset="0"/>
            </a:endParaRPr>
          </a:p>
          <a:p>
            <a:r>
              <a:rPr lang="en-US" sz="2400" b="1" u="sng" dirty="0">
                <a:latin typeface="Corbel" charset="0"/>
              </a:rPr>
              <a:t>Think</a:t>
            </a:r>
            <a:r>
              <a:rPr lang="en-US" sz="2400" dirty="0">
                <a:latin typeface="Corbel" charset="0"/>
              </a:rPr>
              <a:t>:</a:t>
            </a:r>
          </a:p>
          <a:p>
            <a:r>
              <a:rPr lang="en-US" sz="2400" dirty="0">
                <a:latin typeface="Corbel" charset="0"/>
              </a:rPr>
              <a:t>How does the information answer or solve the problem?</a:t>
            </a:r>
          </a:p>
          <a:p>
            <a:pPr>
              <a:buFont typeface="Arial" charset="0"/>
              <a:buChar char="•"/>
            </a:pPr>
            <a:endParaRPr lang="en-US" sz="2800" b="1" dirty="0">
              <a:latin typeface="Corbel" charset="0"/>
            </a:endParaRPr>
          </a:p>
        </p:txBody>
      </p:sp>
      <p:pic>
        <p:nvPicPr>
          <p:cNvPr id="34820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0588" y="0"/>
            <a:ext cx="4443412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STEP # 6</a:t>
            </a:r>
            <a:endParaRPr lang="en-US" sz="4800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4825"/>
            <a:ext cx="8229600" cy="157797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 2" charset="2"/>
              <a:buNone/>
            </a:pPr>
            <a:r>
              <a:rPr lang="en-US" sz="3700" b="1" smtClean="0"/>
              <a:t>Reflection</a:t>
            </a:r>
          </a:p>
          <a:p>
            <a:pPr algn="ctr" eaLnBrk="1" hangingPunct="1">
              <a:lnSpc>
                <a:spcPct val="80000"/>
              </a:lnSpc>
              <a:buFont typeface="Wingdings 2" charset="2"/>
              <a:buNone/>
            </a:pPr>
            <a:endParaRPr lang="en-US" sz="3700" b="1" u="sng" smtClean="0"/>
          </a:p>
          <a:p>
            <a:pPr algn="ctr" eaLnBrk="1" hangingPunct="1">
              <a:lnSpc>
                <a:spcPct val="80000"/>
              </a:lnSpc>
              <a:buFont typeface="Wingdings 2" charset="2"/>
              <a:buNone/>
            </a:pPr>
            <a:r>
              <a:rPr lang="en-US" sz="3400" b="1" smtClean="0"/>
              <a:t>Evaluate the results and process.</a:t>
            </a:r>
          </a:p>
          <a:p>
            <a:pPr eaLnBrk="1" hangingPunct="1">
              <a:lnSpc>
                <a:spcPct val="80000"/>
              </a:lnSpc>
            </a:pPr>
            <a:endParaRPr lang="en-US" sz="3400" smtClean="0"/>
          </a:p>
          <a:p>
            <a:pPr lvl="1" eaLnBrk="1" hangingPunct="1">
              <a:lnSpc>
                <a:spcPct val="80000"/>
              </a:lnSpc>
            </a:pPr>
            <a:endParaRPr lang="en-US" sz="2000" smtClean="0"/>
          </a:p>
          <a:p>
            <a:pPr lvl="1" eaLnBrk="1" hangingPunct="1">
              <a:lnSpc>
                <a:spcPct val="80000"/>
              </a:lnSpc>
              <a:buFont typeface="Wingdings" charset="2"/>
              <a:buNone/>
            </a:pPr>
            <a:endParaRPr lang="en-US" sz="200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371600" y="3276600"/>
            <a:ext cx="495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charset="2"/>
              <a:buChar char="§"/>
            </a:pPr>
            <a:r>
              <a:rPr lang="en-US" sz="2400">
                <a:latin typeface="Corbel" charset="0"/>
              </a:rPr>
              <a:t>Are you happy with the final result?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71600" y="3962400"/>
            <a:ext cx="609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charset="2"/>
              <a:buChar char="§"/>
            </a:pPr>
            <a:r>
              <a:rPr lang="en-US" sz="2400">
                <a:latin typeface="Corbel" charset="0"/>
              </a:rPr>
              <a:t>What will you do differently next time?</a:t>
            </a: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REVIEW  THE  PROCESS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36867" name="Content Placeholder 4" descr="Big6 Grab#1.tif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-9911" b="-9911"/>
          <a:stretch>
            <a:fillRect/>
          </a:stretch>
        </p:blipFill>
        <p:spPr>
          <a:xfrm>
            <a:off x="4419600" y="1447800"/>
            <a:ext cx="4724400" cy="4953000"/>
          </a:xfrm>
        </p:spPr>
      </p:pic>
      <p:pic>
        <p:nvPicPr>
          <p:cNvPr id="36868" name="Picture 5" descr="Big 6 Grab#2.tif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47800"/>
            <a:ext cx="438943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g6 Summar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001000" y="457200"/>
            <a:ext cx="587375" cy="587375"/>
          </a:xfrm>
          <a:prstGeom prst="rect">
            <a:avLst/>
          </a:prstGeom>
        </p:spPr>
      </p:pic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35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HAPPY  RESEARCHING!  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343400"/>
            <a:ext cx="27432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343400"/>
            <a:ext cx="2971800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0"/>
            <a:ext cx="336073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4191000"/>
            <a:ext cx="18510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425" y="1828800"/>
            <a:ext cx="32035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57600" y="1524000"/>
            <a:ext cx="1676400" cy="263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7" name="Rectangle 11"/>
          <p:cNvSpPr>
            <a:spLocks noChangeArrowheads="1"/>
          </p:cNvSpPr>
          <p:nvPr/>
        </p:nvSpPr>
        <p:spPr bwMode="auto">
          <a:xfrm>
            <a:off x="762000" y="4038600"/>
            <a:ext cx="390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Wingdings" charset="2"/>
              </a:rPr>
              <a:t></a:t>
            </a:r>
            <a:endParaRPr lang="en-US">
              <a:latin typeface="Corbel" charset="0"/>
            </a:endParaRPr>
          </a:p>
        </p:txBody>
      </p:sp>
      <p:sp>
        <p:nvSpPr>
          <p:cNvPr id="37898" name="Rectangle 12"/>
          <p:cNvSpPr>
            <a:spLocks noChangeArrowheads="1"/>
          </p:cNvSpPr>
          <p:nvPr/>
        </p:nvSpPr>
        <p:spPr bwMode="auto">
          <a:xfrm>
            <a:off x="3276600" y="4648200"/>
            <a:ext cx="43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Wingdings" charset="2"/>
              </a:rPr>
              <a:t></a:t>
            </a:r>
            <a:endParaRPr lang="en-US">
              <a:latin typeface="Corbel" charset="0"/>
            </a:endParaRPr>
          </a:p>
        </p:txBody>
      </p:sp>
      <p:sp>
        <p:nvSpPr>
          <p:cNvPr id="37899" name="Rectangle 13"/>
          <p:cNvSpPr>
            <a:spLocks noChangeArrowheads="1"/>
          </p:cNvSpPr>
          <p:nvPr/>
        </p:nvSpPr>
        <p:spPr bwMode="auto">
          <a:xfrm>
            <a:off x="5943600" y="4724400"/>
            <a:ext cx="43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Wingdings" charset="2"/>
              </a:rPr>
              <a:t></a:t>
            </a:r>
            <a:endParaRPr lang="en-US">
              <a:latin typeface="Corbel" charset="0"/>
            </a:endParaRPr>
          </a:p>
        </p:txBody>
      </p:sp>
      <p:sp>
        <p:nvSpPr>
          <p:cNvPr id="37900" name="Rectangle 15"/>
          <p:cNvSpPr>
            <a:spLocks noChangeArrowheads="1"/>
          </p:cNvSpPr>
          <p:nvPr/>
        </p:nvSpPr>
        <p:spPr bwMode="auto">
          <a:xfrm>
            <a:off x="8077200" y="3657600"/>
            <a:ext cx="390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Wingdings" charset="2"/>
              </a:rPr>
              <a:t></a:t>
            </a:r>
            <a:endParaRPr lang="en-US">
              <a:latin typeface="Corbel" charset="0"/>
            </a:endParaRPr>
          </a:p>
        </p:txBody>
      </p:sp>
      <p:sp>
        <p:nvSpPr>
          <p:cNvPr id="37901" name="Rectangle 16"/>
          <p:cNvSpPr>
            <a:spLocks noChangeArrowheads="1"/>
          </p:cNvSpPr>
          <p:nvPr/>
        </p:nvSpPr>
        <p:spPr bwMode="auto">
          <a:xfrm>
            <a:off x="5334000" y="2590800"/>
            <a:ext cx="43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Wingdings" charset="2"/>
              </a:rPr>
              <a:t></a:t>
            </a:r>
            <a:endParaRPr lang="en-US">
              <a:latin typeface="Corbel" charset="0"/>
            </a:endParaRP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25272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WORKS CITED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0" y="6046857"/>
            <a:ext cx="7467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1200" dirty="0">
                <a:cs typeface="Times New Roman" charset="0"/>
              </a:rPr>
              <a:t/>
            </a:r>
            <a:br>
              <a:rPr lang="en-US" sz="1200" dirty="0">
                <a:cs typeface="Times New Roman" charset="0"/>
              </a:rPr>
            </a:br>
            <a:r>
              <a:rPr lang="en-US" sz="1400" dirty="0" smtClean="0">
                <a:latin typeface="+mn-lt"/>
                <a:cs typeface="Times New Roman" charset="0"/>
              </a:rPr>
              <a:t>*This presentation was based </a:t>
            </a:r>
            <a:r>
              <a:rPr lang="en-US" sz="1400" dirty="0">
                <a:latin typeface="+mn-lt"/>
                <a:cs typeface="Times New Roman" charset="0"/>
              </a:rPr>
              <a:t>on the Big6 as created by Mike Eisenberg and Bob Berkowitz</a:t>
            </a:r>
            <a:r>
              <a:rPr lang="en-US" sz="1400" dirty="0" smtClean="0">
                <a:latin typeface="+mn-lt"/>
                <a:cs typeface="Times New Roman" charset="0"/>
              </a:rPr>
              <a:t>.  The Big6 is a registered trademark. It is used here for educational purposes.</a:t>
            </a:r>
            <a:endParaRPr lang="en-US" sz="1400" dirty="0">
              <a:latin typeface="+mn-lt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1600200"/>
            <a:ext cx="629285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en-US" sz="1600" dirty="0" err="1" smtClean="0">
                <a:solidFill>
                  <a:prstClr val="black"/>
                </a:solidFill>
                <a:latin typeface="+mn-lt"/>
              </a:rPr>
              <a:t>Animoto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. </a:t>
            </a:r>
            <a:r>
              <a:rPr lang="en-US" sz="1600" i="1" dirty="0" smtClean="0">
                <a:solidFill>
                  <a:prstClr val="black"/>
                </a:solidFill>
                <a:latin typeface="+mn-lt"/>
              </a:rPr>
              <a:t>Big 6 (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created by June </a:t>
            </a:r>
            <a:r>
              <a:rPr lang="en-US" sz="1600" dirty="0" err="1" smtClean="0">
                <a:solidFill>
                  <a:prstClr val="black"/>
                </a:solidFill>
                <a:latin typeface="+mn-lt"/>
              </a:rPr>
              <a:t>Jacko</a:t>
            </a:r>
            <a:r>
              <a:rPr lang="en-US" sz="1600" i="1" dirty="0" smtClean="0">
                <a:solidFill>
                  <a:prstClr val="black"/>
                </a:solidFill>
                <a:latin typeface="+mn-lt"/>
              </a:rPr>
              <a:t>)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, 2010. Web. 14 Oct. 2010.</a:t>
            </a:r>
          </a:p>
          <a:p>
            <a:pPr lvl="0" eaLnBrk="0" hangingPunct="0"/>
            <a:endParaRPr lang="en-US" sz="1600" i="1" dirty="0">
              <a:solidFill>
                <a:prstClr val="black"/>
              </a:solidFill>
              <a:latin typeface="+mn-lt"/>
            </a:endParaRPr>
          </a:p>
          <a:p>
            <a:pPr lvl="0" eaLnBrk="0" hangingPunct="0"/>
            <a:r>
              <a:rPr lang="en-US" sz="1600" i="1" dirty="0" smtClean="0">
                <a:solidFill>
                  <a:prstClr val="black"/>
                </a:solidFill>
                <a:latin typeface="+mn-lt"/>
              </a:rPr>
              <a:t>Classroom </a:t>
            </a:r>
            <a:r>
              <a:rPr lang="en-US" sz="1600" i="1" dirty="0" err="1">
                <a:solidFill>
                  <a:prstClr val="black"/>
                </a:solidFill>
                <a:latin typeface="+mn-lt"/>
              </a:rPr>
              <a:t>Clilpart</a:t>
            </a:r>
            <a:r>
              <a:rPr lang="en-US" sz="1600" dirty="0">
                <a:solidFill>
                  <a:prstClr val="black"/>
                </a:solidFill>
                <a:latin typeface="+mn-lt"/>
              </a:rPr>
              <a:t>. </a:t>
            </a:r>
            <a:r>
              <a:rPr lang="en-US" sz="1600" dirty="0" err="1">
                <a:solidFill>
                  <a:prstClr val="black"/>
                </a:solidFill>
                <a:latin typeface="+mn-lt"/>
              </a:rPr>
              <a:t>n.d</a:t>
            </a:r>
            <a:r>
              <a:rPr lang="en-US" sz="1600" dirty="0">
                <a:solidFill>
                  <a:prstClr val="black"/>
                </a:solidFill>
                <a:latin typeface="+mn-lt"/>
              </a:rPr>
              <a:t>. Web. 6 Oct. 2010.</a:t>
            </a:r>
          </a:p>
          <a:p>
            <a:pPr lvl="0" eaLnBrk="0" hangingPunct="0"/>
            <a:endParaRPr lang="en-US" sz="1600" dirty="0" smtClean="0">
              <a:solidFill>
                <a:prstClr val="black"/>
              </a:solidFill>
              <a:latin typeface="+mn-lt"/>
            </a:endParaRPr>
          </a:p>
          <a:p>
            <a:pPr lvl="0" eaLnBrk="0" hangingPunct="0"/>
            <a:r>
              <a:rPr lang="en-US" sz="1600" i="1" dirty="0" smtClean="0">
                <a:solidFill>
                  <a:prstClr val="black"/>
                </a:solidFill>
                <a:latin typeface="+mn-lt"/>
              </a:rPr>
              <a:t>Destiny Quest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. Accessed internally from: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 Saudi </a:t>
            </a:r>
            <a:r>
              <a:rPr lang="en-US" sz="1600" dirty="0" err="1" smtClean="0">
                <a:solidFill>
                  <a:prstClr val="black"/>
                </a:solidFill>
                <a:latin typeface="+mn-lt"/>
              </a:rPr>
              <a:t>Aramco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 Schools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,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 Dhahran, Saudi 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Arabia, 2010. 28 Sept. 2010</a:t>
            </a:r>
            <a:endParaRPr lang="en-US" sz="1600" dirty="0">
              <a:solidFill>
                <a:prstClr val="black"/>
              </a:solidFill>
              <a:latin typeface="+mn-lt"/>
            </a:endParaRPr>
          </a:p>
          <a:p>
            <a:pPr lvl="0" eaLnBrk="0" hangingPunct="0"/>
            <a:endParaRPr lang="en-US" sz="1600" dirty="0" smtClean="0">
              <a:solidFill>
                <a:prstClr val="black"/>
              </a:solidFill>
              <a:latin typeface="+mn-lt"/>
            </a:endParaRPr>
          </a:p>
          <a:p>
            <a:pPr lvl="0" eaLnBrk="0" hangingPunct="0"/>
            <a:r>
              <a:rPr lang="en-US" sz="1600" dirty="0" smtClean="0">
                <a:solidFill>
                  <a:prstClr val="black"/>
                </a:solidFill>
                <a:latin typeface="+mn-lt"/>
              </a:rPr>
              <a:t>Martin</a:t>
            </a:r>
            <a:r>
              <a:rPr lang="en-US" sz="1600" dirty="0">
                <a:solidFill>
                  <a:prstClr val="black"/>
                </a:solidFill>
                <a:latin typeface="+mn-lt"/>
              </a:rPr>
              <a:t>, Phillip. </a:t>
            </a:r>
            <a:r>
              <a:rPr lang="en-US" sz="1600" i="1" dirty="0">
                <a:solidFill>
                  <a:prstClr val="black"/>
                </a:solidFill>
                <a:latin typeface="+mn-lt"/>
              </a:rPr>
              <a:t>Free Clip Art by Phillip Martin</a:t>
            </a:r>
            <a:r>
              <a:rPr lang="en-US" sz="1600" dirty="0">
                <a:solidFill>
                  <a:prstClr val="black"/>
                </a:solidFill>
                <a:latin typeface="+mn-lt"/>
              </a:rPr>
              <a:t>, 2010. Web. 6 Oct. 2010.</a:t>
            </a:r>
          </a:p>
          <a:p>
            <a:pPr lvl="0" eaLnBrk="0" hangingPunct="0"/>
            <a:endParaRPr lang="en-US" sz="1600" dirty="0">
              <a:solidFill>
                <a:prstClr val="black"/>
              </a:solidFill>
              <a:latin typeface="+mn-lt"/>
            </a:endParaRPr>
          </a:p>
          <a:p>
            <a:pPr lvl="0" eaLnBrk="0" hangingPunct="0"/>
            <a:r>
              <a:rPr lang="en-US" sz="1600" i="1" dirty="0" err="1">
                <a:solidFill>
                  <a:prstClr val="black"/>
                </a:solidFill>
                <a:latin typeface="+mn-lt"/>
              </a:rPr>
              <a:t>Nettrekker</a:t>
            </a:r>
            <a:r>
              <a:rPr lang="en-US" sz="1600" dirty="0">
                <a:solidFill>
                  <a:prstClr val="black"/>
                </a:solidFill>
                <a:latin typeface="+mn-lt"/>
              </a:rPr>
              <a:t>. </a:t>
            </a:r>
            <a:r>
              <a:rPr lang="en-US" sz="1600" dirty="0" err="1">
                <a:solidFill>
                  <a:prstClr val="black"/>
                </a:solidFill>
                <a:latin typeface="+mn-lt"/>
              </a:rPr>
              <a:t>Thinkronize</a:t>
            </a:r>
            <a:r>
              <a:rPr lang="en-US" sz="1600" dirty="0">
                <a:solidFill>
                  <a:prstClr val="black"/>
                </a:solidFill>
                <a:latin typeface="+mn-lt"/>
              </a:rPr>
              <a:t> Inc., 2010. Web. 4 Oct. 2010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.</a:t>
            </a:r>
          </a:p>
          <a:p>
            <a:pPr lvl="0" eaLnBrk="0" hangingPunct="0"/>
            <a:endParaRPr lang="en-US" sz="1600" dirty="0">
              <a:solidFill>
                <a:prstClr val="black"/>
              </a:solidFill>
              <a:latin typeface="+mn-lt"/>
            </a:endParaRPr>
          </a:p>
          <a:p>
            <a:pPr lvl="0" eaLnBrk="0" hangingPunct="0"/>
            <a:r>
              <a:rPr lang="en-US" sz="1600" dirty="0" smtClean="0">
                <a:solidFill>
                  <a:prstClr val="black"/>
                </a:solidFill>
                <a:latin typeface="+mn-lt"/>
              </a:rPr>
              <a:t>Sputnik. </a:t>
            </a:r>
            <a:r>
              <a:rPr lang="en-US" sz="1600" i="1" dirty="0" smtClean="0">
                <a:solidFill>
                  <a:prstClr val="black"/>
                </a:solidFill>
                <a:latin typeface="+mn-lt"/>
              </a:rPr>
              <a:t>Bump This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. (Music via </a:t>
            </a:r>
            <a:r>
              <a:rPr lang="en-US" sz="1600" dirty="0" err="1" smtClean="0">
                <a:solidFill>
                  <a:prstClr val="black"/>
                </a:solidFill>
                <a:latin typeface="+mn-lt"/>
              </a:rPr>
              <a:t>Animoto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), 2010. Web. 14 Oct. 2010.</a:t>
            </a:r>
          </a:p>
          <a:p>
            <a:pPr lvl="0" eaLnBrk="0" hangingPunct="0"/>
            <a:endParaRPr lang="en-US" sz="1600" dirty="0">
              <a:solidFill>
                <a:prstClr val="black"/>
              </a:solidFill>
              <a:latin typeface="+mn-lt"/>
            </a:endParaRPr>
          </a:p>
          <a:p>
            <a:pPr lvl="0" eaLnBrk="0" hangingPunct="0"/>
            <a:r>
              <a:rPr lang="en-US" sz="1600" dirty="0" smtClean="0">
                <a:solidFill>
                  <a:prstClr val="black"/>
                </a:solidFill>
                <a:latin typeface="+mn-lt"/>
              </a:rPr>
              <a:t>Voiceover: </a:t>
            </a:r>
            <a:r>
              <a:rPr lang="en-US" sz="1600" dirty="0" err="1" smtClean="0">
                <a:solidFill>
                  <a:prstClr val="black"/>
                </a:solidFill>
                <a:latin typeface="+mn-lt"/>
              </a:rPr>
              <a:t>Jacko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, June. Slide 2: “The Big Six”, 2010. 18 Oct. 2010</a:t>
            </a:r>
          </a:p>
          <a:p>
            <a:pPr lvl="0" eaLnBrk="0" hangingPunct="0"/>
            <a:endParaRPr lang="en-US" sz="1600" dirty="0">
              <a:solidFill>
                <a:prstClr val="black"/>
              </a:solidFill>
              <a:latin typeface="+mn-lt"/>
            </a:endParaRPr>
          </a:p>
          <a:p>
            <a:pPr eaLnBrk="0" hangingPunct="0"/>
            <a:r>
              <a:rPr lang="en-US" sz="1600" dirty="0">
                <a:solidFill>
                  <a:prstClr val="black"/>
                </a:solidFill>
                <a:latin typeface="+mn-lt"/>
              </a:rPr>
              <a:t>Voiceover: 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BrackenSquires, Lisa. </a:t>
            </a:r>
            <a:r>
              <a:rPr lang="en-US" sz="1600" dirty="0">
                <a:solidFill>
                  <a:prstClr val="black"/>
                </a:solidFill>
                <a:latin typeface="+mn-lt"/>
              </a:rPr>
              <a:t>Slide 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24: “Review the Process”, </a:t>
            </a:r>
            <a:r>
              <a:rPr lang="en-US" sz="1600" dirty="0">
                <a:solidFill>
                  <a:prstClr val="black"/>
                </a:solidFill>
                <a:latin typeface="+mn-lt"/>
              </a:rPr>
              <a:t>2010. </a:t>
            </a:r>
            <a:r>
              <a:rPr lang="en-US" sz="1600" dirty="0" smtClean="0">
                <a:solidFill>
                  <a:prstClr val="black"/>
                </a:solidFill>
                <a:latin typeface="+mn-lt"/>
              </a:rPr>
              <a:t>16 </a:t>
            </a:r>
            <a:r>
              <a:rPr lang="en-US" sz="1600" dirty="0">
                <a:solidFill>
                  <a:prstClr val="black"/>
                </a:solidFill>
                <a:latin typeface="+mn-lt"/>
              </a:rPr>
              <a:t>Oct. 2010</a:t>
            </a:r>
          </a:p>
          <a:p>
            <a:pPr lvl="0" eaLnBrk="0" hangingPunct="0"/>
            <a:endParaRPr lang="en-US" sz="1600" dirty="0" smtClean="0">
              <a:solidFill>
                <a:prstClr val="black"/>
              </a:solidFill>
              <a:latin typeface="+mn-lt"/>
            </a:endParaRPr>
          </a:p>
          <a:p>
            <a:pPr lvl="0" eaLnBrk="0" hangingPunct="0"/>
            <a:endParaRPr lang="en-US" sz="2000" dirty="0" smtClean="0">
              <a:solidFill>
                <a:prstClr val="black"/>
              </a:solidFill>
              <a:latin typeface="+mn-lt"/>
            </a:endParaRPr>
          </a:p>
          <a:p>
            <a:pPr lvl="0" eaLnBrk="0" hangingPunct="0"/>
            <a:endParaRPr lang="en-US" sz="2000" dirty="0">
              <a:solidFill>
                <a:prstClr val="black"/>
              </a:solidFill>
              <a:latin typeface="+mn-lt"/>
            </a:endParaRPr>
          </a:p>
          <a:p>
            <a:pPr lvl="0" eaLnBrk="0" hangingPunct="0"/>
            <a:endParaRPr lang="en-US" sz="2000" dirty="0" smtClean="0">
              <a:solidFill>
                <a:prstClr val="black"/>
              </a:solidFill>
              <a:latin typeface="+mn-lt"/>
            </a:endParaRP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  CONSULTED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sz="1600" dirty="0" err="1" smtClean="0">
                <a:solidFill>
                  <a:prstClr val="black"/>
                </a:solidFill>
              </a:rPr>
              <a:t>Abilock</a:t>
            </a:r>
            <a:r>
              <a:rPr lang="en-US" sz="1600" dirty="0" smtClean="0">
                <a:solidFill>
                  <a:prstClr val="black"/>
                </a:solidFill>
              </a:rPr>
              <a:t>, Debbie.</a:t>
            </a:r>
            <a:r>
              <a:rPr lang="en-US" sz="1600" i="1" dirty="0" smtClean="0">
                <a:solidFill>
                  <a:prstClr val="black"/>
                </a:solidFill>
              </a:rPr>
              <a:t> </a:t>
            </a:r>
            <a:r>
              <a:rPr lang="en-US" sz="1600" i="1" dirty="0" err="1" smtClean="0">
                <a:solidFill>
                  <a:prstClr val="black"/>
                </a:solidFill>
              </a:rPr>
              <a:t>NoodleTools</a:t>
            </a:r>
            <a:r>
              <a:rPr lang="en-US" sz="1600" dirty="0" smtClean="0">
                <a:solidFill>
                  <a:prstClr val="black"/>
                </a:solidFill>
              </a:rPr>
              <a:t>. Noodle Tools Inc., 2007. Web. 8 Oct. 2010. </a:t>
            </a:r>
          </a:p>
          <a:p>
            <a:pPr lvl="0">
              <a:buNone/>
            </a:pPr>
            <a:endParaRPr lang="en-US" sz="1600" dirty="0" smtClean="0">
              <a:solidFill>
                <a:prstClr val="black"/>
              </a:solidFill>
            </a:endParaRPr>
          </a:p>
          <a:p>
            <a:pPr lvl="0">
              <a:buNone/>
            </a:pPr>
            <a:r>
              <a:rPr lang="en-US" sz="1600" dirty="0" smtClean="0">
                <a:solidFill>
                  <a:prstClr val="black"/>
                </a:solidFill>
              </a:rPr>
              <a:t>American Association of School Librarians. </a:t>
            </a:r>
            <a:r>
              <a:rPr lang="en-US" sz="1600" i="1" dirty="0" smtClean="0">
                <a:solidFill>
                  <a:prstClr val="black"/>
                </a:solidFill>
              </a:rPr>
              <a:t>Empowering Learners: Guidelines for School Library Media Programs</a:t>
            </a:r>
            <a:r>
              <a:rPr lang="en-US" sz="1600" dirty="0" smtClean="0">
                <a:solidFill>
                  <a:prstClr val="black"/>
                </a:solidFill>
              </a:rPr>
              <a:t>. Chicago: American Library Association, 2009. Print.</a:t>
            </a:r>
          </a:p>
          <a:p>
            <a:pPr lvl="0"/>
            <a:endParaRPr lang="en-US" sz="1600" dirty="0" smtClean="0">
              <a:solidFill>
                <a:prstClr val="black"/>
              </a:solidFill>
            </a:endParaRPr>
          </a:p>
          <a:p>
            <a:pPr lvl="0">
              <a:buNone/>
            </a:pPr>
            <a:r>
              <a:rPr lang="en-US" sz="1600" dirty="0" smtClean="0">
                <a:solidFill>
                  <a:prstClr val="black"/>
                </a:solidFill>
              </a:rPr>
              <a:t>Barnes, Jeanne. </a:t>
            </a:r>
            <a:r>
              <a:rPr lang="en-US" sz="1600" i="1" dirty="0" smtClean="0">
                <a:solidFill>
                  <a:prstClr val="black"/>
                </a:solidFill>
              </a:rPr>
              <a:t>Online Resources to Support Big6</a:t>
            </a:r>
            <a:r>
              <a:rPr lang="en-US" sz="1600" i="1" baseline="30000" dirty="0" smtClean="0">
                <a:solidFill>
                  <a:prstClr val="black"/>
                </a:solidFill>
              </a:rPr>
              <a:t>TM </a:t>
            </a:r>
            <a:r>
              <a:rPr lang="en-US" sz="1600" i="1" dirty="0" smtClean="0">
                <a:solidFill>
                  <a:prstClr val="black"/>
                </a:solidFill>
              </a:rPr>
              <a:t>Information Skills</a:t>
            </a:r>
            <a:r>
              <a:rPr lang="en-US" sz="1600" dirty="0" smtClean="0">
                <a:solidFill>
                  <a:prstClr val="black"/>
                </a:solidFill>
              </a:rPr>
              <a:t>. 2009. Web. 11 Oct. 2010.</a:t>
            </a:r>
          </a:p>
          <a:p>
            <a:pPr lvl="0">
              <a:buNone/>
            </a:pPr>
            <a:endParaRPr lang="en-US" sz="1600" dirty="0" smtClean="0">
              <a:solidFill>
                <a:prstClr val="black"/>
              </a:solidFill>
            </a:endParaRPr>
          </a:p>
          <a:p>
            <a:pPr lvl="0">
              <a:buNone/>
            </a:pPr>
            <a:r>
              <a:rPr lang="en-US" sz="1600" dirty="0" smtClean="0">
                <a:solidFill>
                  <a:prstClr val="black"/>
                </a:solidFill>
              </a:rPr>
              <a:t>Big6. </a:t>
            </a:r>
            <a:r>
              <a:rPr lang="en-US" sz="1600" i="1" dirty="0" smtClean="0">
                <a:solidFill>
                  <a:prstClr val="black"/>
                </a:solidFill>
              </a:rPr>
              <a:t>The Big6: Information and Technology Skills for Student Achievement</a:t>
            </a:r>
            <a:r>
              <a:rPr lang="en-US" sz="1600" dirty="0" smtClean="0">
                <a:solidFill>
                  <a:prstClr val="black"/>
                </a:solidFill>
              </a:rPr>
              <a:t>. 2008. Web. 4 Oct. 2010.</a:t>
            </a:r>
          </a:p>
          <a:p>
            <a:pPr lvl="0">
              <a:buNone/>
            </a:pPr>
            <a:endParaRPr lang="en-US" sz="1600" dirty="0" smtClean="0">
              <a:solidFill>
                <a:prstClr val="black"/>
              </a:solidFill>
            </a:endParaRPr>
          </a:p>
          <a:p>
            <a:pPr lvl="0">
              <a:buNone/>
            </a:pPr>
            <a:r>
              <a:rPr lang="en-US" sz="1600" dirty="0" smtClean="0">
                <a:solidFill>
                  <a:prstClr val="black"/>
                </a:solidFill>
              </a:rPr>
              <a:t>Eisenberg, Michael B., and Robert E. Berkowitz. </a:t>
            </a:r>
            <a:r>
              <a:rPr lang="en-US" sz="1600" i="1" dirty="0" smtClean="0">
                <a:solidFill>
                  <a:prstClr val="black"/>
                </a:solidFill>
              </a:rPr>
              <a:t>Information Problem Solving: The Big Six Skills Approach to Library and Information Skills Instruction</a:t>
            </a:r>
            <a:r>
              <a:rPr lang="en-US" sz="1600" dirty="0" smtClean="0">
                <a:solidFill>
                  <a:prstClr val="black"/>
                </a:solidFill>
              </a:rPr>
              <a:t>. Norwood, NJ: Able, 1990. Print.</a:t>
            </a:r>
          </a:p>
          <a:p>
            <a:pPr lvl="0"/>
            <a:endParaRPr lang="en-US" sz="1600" dirty="0" smtClean="0">
              <a:solidFill>
                <a:prstClr val="black"/>
              </a:solidFill>
            </a:endParaRPr>
          </a:p>
          <a:p>
            <a:pPr lvl="0">
              <a:buNone/>
            </a:pPr>
            <a:r>
              <a:rPr lang="en-US" sz="1600" dirty="0" smtClean="0">
                <a:solidFill>
                  <a:prstClr val="black"/>
                </a:solidFill>
              </a:rPr>
              <a:t>Eisenberg, Michael B., and Robert E. Berkowitz. </a:t>
            </a:r>
            <a:r>
              <a:rPr lang="en-US" sz="1600" i="1" dirty="0" smtClean="0">
                <a:solidFill>
                  <a:prstClr val="black"/>
                </a:solidFill>
              </a:rPr>
              <a:t>Teaching Information and Technology Skills: The Big6 in Elementary Schools</a:t>
            </a:r>
            <a:r>
              <a:rPr lang="en-US" sz="1600" dirty="0" smtClean="0">
                <a:solidFill>
                  <a:prstClr val="black"/>
                </a:solidFill>
              </a:rPr>
              <a:t>. Worthington, Ohio: </a:t>
            </a:r>
            <a:r>
              <a:rPr lang="en-US" sz="1600" dirty="0" err="1" smtClean="0">
                <a:solidFill>
                  <a:prstClr val="black"/>
                </a:solidFill>
              </a:rPr>
              <a:t>Linworth</a:t>
            </a:r>
            <a:r>
              <a:rPr lang="en-US" sz="1600" dirty="0" smtClean="0">
                <a:solidFill>
                  <a:prstClr val="black"/>
                </a:solidFill>
              </a:rPr>
              <a:t>, 1999. Print.</a:t>
            </a:r>
          </a:p>
          <a:p>
            <a:pPr lvl="0"/>
            <a:endParaRPr lang="en-US" sz="1600" dirty="0" smtClean="0">
              <a:solidFill>
                <a:prstClr val="black"/>
              </a:solidFill>
            </a:endParaRPr>
          </a:p>
          <a:p>
            <a:pPr lvl="0">
              <a:buNone/>
            </a:pPr>
            <a:r>
              <a:rPr lang="en-US" sz="1600" dirty="0" smtClean="0">
                <a:solidFill>
                  <a:prstClr val="black"/>
                </a:solidFill>
              </a:rPr>
              <a:t>Milam, Peggy. "A Road Map for the Journey." </a:t>
            </a:r>
            <a:r>
              <a:rPr lang="en-US" sz="1600" i="1" dirty="0" smtClean="0">
                <a:solidFill>
                  <a:prstClr val="black"/>
                </a:solidFill>
              </a:rPr>
              <a:t>Library Media Connection</a:t>
            </a:r>
            <a:r>
              <a:rPr lang="en-US" sz="1600" dirty="0" smtClean="0">
                <a:solidFill>
                  <a:prstClr val="black"/>
                </a:solidFill>
              </a:rPr>
              <a:t> 22.7 (2004): 20-23. Web. 29 Sept. 2010.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POSSIBLE 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1774825"/>
            <a:ext cx="6096000" cy="4625975"/>
          </a:xfrm>
        </p:spPr>
        <p:txBody>
          <a:bodyPr/>
          <a:lstStyle/>
          <a:p>
            <a:r>
              <a:rPr lang="en-US" sz="2400" dirty="0" smtClean="0"/>
              <a:t>Family histories provide an insight into cultural and personal identity-</a:t>
            </a:r>
          </a:p>
          <a:p>
            <a:pPr>
              <a:buNone/>
            </a:pPr>
            <a:r>
              <a:rPr lang="en-US" sz="2400" dirty="0" smtClean="0"/>
              <a:t>	(Social Studies)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Human survival is connected to understanding the continual changing nature of the Earth-</a:t>
            </a:r>
          </a:p>
          <a:p>
            <a:pPr lvl="1">
              <a:buNone/>
            </a:pPr>
            <a:r>
              <a:rPr lang="en-US" sz="2400" dirty="0" smtClean="0"/>
              <a:t>(Science)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Basketball is traced across the ages- (Language Arts/History)</a:t>
            </a:r>
            <a:endParaRPr lang="en-US" sz="2400" dirty="0"/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90800"/>
            <a:ext cx="2209800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Click </a:t>
            </a:r>
            <a:r>
              <a:rPr lang="en-US" dirty="0" smtClean="0">
                <a:hlinkClick r:id="rId2"/>
              </a:rPr>
              <a:t>here</a:t>
            </a:r>
            <a:r>
              <a:rPr lang="en-US" dirty="0" smtClean="0"/>
              <a:t> to view an overview of The Big6</a:t>
            </a:r>
            <a:r>
              <a:rPr lang="en-US" baseline="30000" dirty="0" smtClean="0"/>
              <a:t>TM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 you finish watching the video, please</a:t>
            </a:r>
          </a:p>
          <a:p>
            <a:pPr>
              <a:buNone/>
            </a:pPr>
            <a:r>
              <a:rPr lang="en-US" dirty="0" smtClean="0"/>
              <a:t>resume the slide show.</a:t>
            </a: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5448"/>
            <a:ext cx="3962400" cy="125272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 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52400"/>
            <a:ext cx="8229600" cy="1252728"/>
          </a:xfrm>
          <a:prstGeom prst="rect">
            <a:avLst/>
          </a:prstGeom>
        </p:spPr>
        <p:txBody>
          <a:bodyPr rIns="4572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500" b="1" dirty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STEP # </a:t>
            </a:r>
            <a:r>
              <a:rPr lang="en-US" sz="6600" b="1" dirty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1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295400" y="1828800"/>
            <a:ext cx="7173913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indent="-914400" algn="ctr"/>
            <a:r>
              <a:rPr lang="en-US" sz="5400" b="1">
                <a:latin typeface="Corbel" charset="0"/>
              </a:rPr>
              <a:t>Task Definition</a:t>
            </a:r>
          </a:p>
          <a:p>
            <a:pPr marL="1828800" lvl="2" indent="-914400">
              <a:buFont typeface="Arial" charset="0"/>
              <a:buChar char="•"/>
            </a:pPr>
            <a:r>
              <a:rPr lang="en-US" sz="3600" b="1">
                <a:latin typeface="Corbel" charset="0"/>
              </a:rPr>
              <a:t>What questions can you ask to narrow the topic? </a:t>
            </a:r>
          </a:p>
          <a:p>
            <a:pPr marL="914400" indent="-914400"/>
            <a:endParaRPr lang="en-US" sz="3600" b="1">
              <a:latin typeface="Corbel" charset="0"/>
            </a:endParaRPr>
          </a:p>
          <a:p>
            <a:pPr marL="1828800" lvl="2" indent="-914400">
              <a:buFont typeface="Arial" charset="0"/>
              <a:buChar char="•"/>
            </a:pPr>
            <a:r>
              <a:rPr lang="en-US" sz="3600" b="1">
                <a:latin typeface="Corbel" charset="0"/>
              </a:rPr>
              <a:t>How will you start?</a:t>
            </a:r>
            <a:endParaRPr lang="en-US" sz="3600">
              <a:latin typeface="Corbel" charset="0"/>
            </a:endParaRP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038600"/>
            <a:ext cx="116363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962400"/>
            <a:ext cx="2209800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STOP, THINK, REFLECT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876800"/>
          </a:xfrm>
        </p:spPr>
        <p:txBody>
          <a:bodyPr>
            <a:normAutofit/>
          </a:bodyPr>
          <a:lstStyle/>
          <a:p>
            <a:pPr lvl="1" eaLnBrk="1" hangingPunct="1">
              <a:buFont typeface="Wingdings" charset="2"/>
              <a:buNone/>
            </a:pPr>
            <a:r>
              <a:rPr lang="en-US" sz="2400" b="1" u="sng" dirty="0" smtClean="0"/>
              <a:t>Stop</a:t>
            </a:r>
            <a:r>
              <a:rPr lang="en-US" sz="2400" b="1" dirty="0" smtClean="0"/>
              <a:t>: </a:t>
            </a:r>
          </a:p>
          <a:p>
            <a:pPr eaLnBrk="1" hangingPunct="1">
              <a:buFont typeface="Wingdings 2" charset="2"/>
              <a:buNone/>
            </a:pPr>
            <a:endParaRPr lang="en-US" sz="2400" dirty="0" smtClean="0"/>
          </a:p>
          <a:p>
            <a:pPr lvl="1" eaLnBrk="1" hangingPunct="1">
              <a:buFont typeface="Wingdings" charset="2"/>
              <a:buNone/>
            </a:pPr>
            <a:r>
              <a:rPr lang="en-US" sz="2400" b="1" u="sng" dirty="0" smtClean="0"/>
              <a:t>Think</a:t>
            </a:r>
            <a:r>
              <a:rPr lang="en-US" sz="2400" dirty="0" smtClean="0"/>
              <a:t>:</a:t>
            </a:r>
            <a:endParaRPr lang="en-US" sz="2400" b="1" dirty="0" smtClean="0"/>
          </a:p>
          <a:p>
            <a:pPr eaLnBrk="1" hangingPunct="1"/>
            <a:endParaRPr lang="en-US" sz="2400" dirty="0" smtClean="0"/>
          </a:p>
          <a:p>
            <a:pPr lvl="1" eaLnBrk="1" hangingPunct="1">
              <a:buFont typeface="Wingdings" charset="2"/>
              <a:buNone/>
            </a:pPr>
            <a:r>
              <a:rPr lang="en-US" sz="2400" b="1" u="sng" dirty="0" smtClean="0"/>
              <a:t>Reflect:</a:t>
            </a:r>
            <a:endParaRPr lang="en-US" sz="8600" dirty="0" smtClean="0"/>
          </a:p>
          <a:p>
            <a:pPr eaLnBrk="1" hangingPunct="1">
              <a:buFont typeface="Wingdings 2" charset="2"/>
              <a:buNone/>
            </a:pPr>
            <a:endParaRPr lang="en-US" sz="8600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09600" y="2128838"/>
            <a:ext cx="3505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orbel" charset="0"/>
              </a:rPr>
              <a:t>What needs to be done?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" y="2971800"/>
            <a:ext cx="6019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orbel" charset="0"/>
              </a:rPr>
              <a:t>What does your teacher want you to do?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9600" y="3810000"/>
            <a:ext cx="6400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orbel" charset="0"/>
              </a:rPr>
              <a:t>What information do you need?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9600" y="4648200"/>
            <a:ext cx="83058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Corbel" charset="0"/>
              </a:rPr>
              <a:t>Write a list of questions so you know what information</a:t>
            </a:r>
          </a:p>
          <a:p>
            <a:r>
              <a:rPr lang="en-US" sz="2400" b="1" dirty="0">
                <a:latin typeface="Corbel" charset="0"/>
              </a:rPr>
              <a:t>to look for:</a:t>
            </a:r>
          </a:p>
          <a:p>
            <a:endParaRPr lang="en-US" sz="1200" b="1" dirty="0">
              <a:latin typeface="Corbel" charset="0"/>
            </a:endParaRPr>
          </a:p>
          <a:p>
            <a:pPr>
              <a:buFont typeface="Wingdings" charset="2"/>
              <a:buChar char="q"/>
            </a:pPr>
            <a:r>
              <a:rPr lang="en-US" sz="1600" b="1" dirty="0">
                <a:latin typeface="Corbel" charset="0"/>
              </a:rPr>
              <a:t> </a:t>
            </a:r>
          </a:p>
          <a:p>
            <a:pPr>
              <a:buFont typeface="Wingdings" charset="2"/>
              <a:buChar char="q"/>
            </a:pPr>
            <a:r>
              <a:rPr lang="en-US" sz="1600" b="1" dirty="0">
                <a:latin typeface="Corbel" charset="0"/>
              </a:rPr>
              <a:t> </a:t>
            </a:r>
          </a:p>
          <a:p>
            <a:pPr>
              <a:buFont typeface="Wingdings" charset="2"/>
              <a:buChar char="q"/>
            </a:pPr>
            <a:r>
              <a:rPr lang="en-US" sz="1600" b="1" dirty="0">
                <a:latin typeface="Corbel" charset="0"/>
              </a:rPr>
              <a:t> </a:t>
            </a:r>
            <a:endParaRPr lang="en-US" sz="1600" b="1" dirty="0" smtClean="0">
              <a:latin typeface="Corbel" charset="0"/>
            </a:endParaRPr>
          </a:p>
          <a:p>
            <a:pPr algn="r"/>
            <a:r>
              <a:rPr lang="en-US" sz="2000" b="1" dirty="0" smtClean="0">
                <a:latin typeface="Corbel" charset="0"/>
              </a:rPr>
              <a:t>Step 1</a:t>
            </a:r>
            <a:endParaRPr lang="en-US" sz="2000" b="1" dirty="0">
              <a:latin typeface="Corbel" charset="0"/>
            </a:endParaRPr>
          </a:p>
        </p:txBody>
      </p:sp>
      <p:sp>
        <p:nvSpPr>
          <p:cNvPr id="18440" name="TextBox 7"/>
          <p:cNvSpPr txBox="1">
            <a:spLocks noChangeArrowheads="1"/>
          </p:cNvSpPr>
          <p:nvPr/>
        </p:nvSpPr>
        <p:spPr bwMode="auto">
          <a:xfrm>
            <a:off x="7659688" y="28940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orbel" charset="0"/>
            </a:endParaRPr>
          </a:p>
        </p:txBody>
      </p:sp>
      <p:pic>
        <p:nvPicPr>
          <p:cNvPr id="18441" name="Picture 9" descr="homewrk_6_2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981200"/>
            <a:ext cx="292893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STEP # </a:t>
            </a:r>
            <a:r>
              <a:rPr lang="en-US" sz="6600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2</a:t>
            </a:r>
            <a:endParaRPr lang="en-US" sz="6600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2949575"/>
          </a:xfrm>
        </p:spPr>
        <p:txBody>
          <a:bodyPr>
            <a:normAutofit/>
          </a:bodyPr>
          <a:lstStyle/>
          <a:p>
            <a:pPr algn="ctr" eaLnBrk="1" hangingPunct="1">
              <a:buFont typeface="Wingdings 2" charset="2"/>
              <a:buNone/>
            </a:pPr>
            <a:r>
              <a:rPr lang="en-US" sz="5100" b="1" smtClean="0"/>
              <a:t> Information-Seeking </a:t>
            </a:r>
          </a:p>
          <a:p>
            <a:pPr algn="ctr" eaLnBrk="1" hangingPunct="1">
              <a:buFont typeface="Wingdings 2" charset="2"/>
              <a:buNone/>
            </a:pPr>
            <a:r>
              <a:rPr lang="en-US" sz="5100" b="1" smtClean="0"/>
              <a:t>     Strategies</a:t>
            </a:r>
          </a:p>
          <a:p>
            <a:pPr eaLnBrk="1" hangingPunct="1">
              <a:buFont typeface="Wingdings 2" charset="2"/>
              <a:buNone/>
            </a:pPr>
            <a:endParaRPr lang="en-US" sz="1400" b="1" smtClean="0"/>
          </a:p>
          <a:p>
            <a:pPr eaLnBrk="1" hangingPunct="1"/>
            <a:r>
              <a:rPr lang="en-US" sz="2400" smtClean="0"/>
              <a:t>Where will you look for information?</a:t>
            </a:r>
          </a:p>
          <a:p>
            <a:pPr eaLnBrk="1" hangingPunct="1"/>
            <a:r>
              <a:rPr lang="en-US" sz="2400" smtClean="0"/>
              <a:t>Where will you find reliable sources?</a:t>
            </a:r>
          </a:p>
          <a:p>
            <a:pPr eaLnBrk="1" hangingPunct="1"/>
            <a:endParaRPr lang="en-US" smtClean="0"/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656138"/>
            <a:ext cx="2671763" cy="22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791075"/>
            <a:ext cx="28194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43200" y="4343400"/>
            <a:ext cx="4419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2400">
                <a:latin typeface="Corbel" charset="0"/>
              </a:rPr>
              <a:t>Now choose your sources.</a:t>
            </a: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CHOOSING  YOUR  SOURCES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4825"/>
            <a:ext cx="8229600" cy="4854575"/>
          </a:xfrm>
        </p:spPr>
        <p:txBody>
          <a:bodyPr>
            <a:normAutofit/>
          </a:bodyPr>
          <a:lstStyle/>
          <a:p>
            <a:pPr marL="925513" lvl="1" indent="-514350" eaLnBrk="1" hangingPunct="1">
              <a:buFont typeface="Wingdings" charset="2"/>
              <a:buNone/>
            </a:pPr>
            <a:r>
              <a:rPr lang="en-US" sz="2400" b="1" u="sng" dirty="0" smtClean="0"/>
              <a:t>Stop</a:t>
            </a:r>
            <a:r>
              <a:rPr lang="en-US" sz="2400" dirty="0" smtClean="0"/>
              <a:t>: Make a list of all the possible sources of</a:t>
            </a:r>
          </a:p>
          <a:p>
            <a:pPr marL="925513" lvl="1" indent="-514350" eaLnBrk="1" hangingPunct="1">
              <a:buFont typeface="Wingdings" charset="2"/>
              <a:buNone/>
            </a:pPr>
            <a:r>
              <a:rPr lang="en-US" sz="2400" dirty="0" smtClean="0"/>
              <a:t>information (such as books and web sites).</a:t>
            </a:r>
          </a:p>
          <a:p>
            <a:pPr eaLnBrk="1" hangingPunct="1">
              <a:buFont typeface="Wingdings 2" charset="2"/>
              <a:buNone/>
            </a:pPr>
            <a:endParaRPr lang="en-US" sz="2400" dirty="0" smtClean="0"/>
          </a:p>
          <a:p>
            <a:pPr eaLnBrk="1" hangingPunct="1">
              <a:buFont typeface="Wingdings 2" charset="2"/>
              <a:buNone/>
            </a:pPr>
            <a:r>
              <a:rPr lang="en-US" sz="2400" b="1" dirty="0" smtClean="0"/>
              <a:t>	</a:t>
            </a:r>
            <a:r>
              <a:rPr lang="en-US" sz="2400" b="1" u="sng" dirty="0" smtClean="0"/>
              <a:t>Think</a:t>
            </a:r>
            <a:r>
              <a:rPr lang="en-US" sz="2400" dirty="0" smtClean="0"/>
              <a:t>: Put a check mark beside each item to which you have access and are able to use. </a:t>
            </a:r>
          </a:p>
          <a:p>
            <a:pPr eaLnBrk="1" hangingPunct="1">
              <a:buFont typeface="Wingdings 2" charset="2"/>
              <a:buNone/>
            </a:pPr>
            <a:endParaRPr lang="en-US" sz="2400" dirty="0" smtClean="0"/>
          </a:p>
          <a:p>
            <a:pPr eaLnBrk="1" hangingPunct="1">
              <a:buFont typeface="Wingdings 2" charset="2"/>
              <a:buNone/>
            </a:pPr>
            <a:r>
              <a:rPr lang="en-US" sz="2400" b="1" dirty="0" smtClean="0"/>
              <a:t>	Make a list:</a:t>
            </a:r>
          </a:p>
          <a:p>
            <a:pPr marL="925513" lvl="1" indent="-514350" eaLnBrk="1" hangingPunct="1">
              <a:buFont typeface="Wingdings" charset="2"/>
              <a:buChar char="ü"/>
            </a:pPr>
            <a:r>
              <a:rPr lang="en-US" sz="2000" b="1" dirty="0" smtClean="0"/>
              <a:t> </a:t>
            </a:r>
          </a:p>
          <a:p>
            <a:pPr marL="925513" lvl="1" indent="-514350" eaLnBrk="1" hangingPunct="1">
              <a:buFont typeface="Wingdings" charset="2"/>
              <a:buChar char="ü"/>
            </a:pPr>
            <a:r>
              <a:rPr lang="en-US" sz="2000" b="1" dirty="0" smtClean="0"/>
              <a:t> </a:t>
            </a:r>
          </a:p>
          <a:p>
            <a:pPr marL="925513" lvl="1" indent="-514350" eaLnBrk="1" hangingPunct="1">
              <a:buFont typeface="Wingdings" charset="2"/>
              <a:buChar char="ü"/>
            </a:pPr>
            <a:r>
              <a:rPr lang="en-US" sz="2000" b="1" dirty="0" smtClean="0"/>
              <a:t> </a:t>
            </a:r>
          </a:p>
          <a:p>
            <a:pPr marL="925513" lvl="1" indent="-514350" eaLnBrk="1" hangingPunct="1">
              <a:buFont typeface="Wingdings" charset="2"/>
              <a:buNone/>
            </a:pPr>
            <a:r>
              <a:rPr lang="en-US" sz="2000" b="1" dirty="0" smtClean="0"/>
              <a:t> </a:t>
            </a:r>
          </a:p>
          <a:p>
            <a:pPr eaLnBrk="1" hangingPunct="1">
              <a:buFont typeface="Wingdings 2" charset="2"/>
              <a:buNone/>
            </a:pPr>
            <a:r>
              <a:rPr lang="en-US" sz="2000" b="1" dirty="0" smtClean="0"/>
              <a:t> </a:t>
            </a:r>
          </a:p>
          <a:p>
            <a:pPr algn="r" eaLnBrk="1" hangingPunct="1">
              <a:buFont typeface="Wingdings 2" charset="2"/>
              <a:buNone/>
            </a:pPr>
            <a:r>
              <a:rPr lang="en-US" sz="2000" b="1" dirty="0" smtClean="0"/>
              <a:t>Step 2</a:t>
            </a:r>
          </a:p>
          <a:p>
            <a:pPr eaLnBrk="1" hangingPunct="1">
              <a:buFont typeface="Wingdings 2" charset="2"/>
              <a:buNone/>
            </a:pPr>
            <a:endParaRPr lang="en-US" sz="2000" b="1" dirty="0" smtClean="0"/>
          </a:p>
          <a:p>
            <a:pPr eaLnBrk="1" hangingPunct="1">
              <a:buFont typeface="Wingdings" charset="2"/>
              <a:buChar char="q"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886200"/>
            <a:ext cx="18510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PRIORITIZE  YOUR  LIST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1447800"/>
          </a:xfrm>
        </p:spPr>
        <p:txBody>
          <a:bodyPr/>
          <a:lstStyle/>
          <a:p>
            <a:pPr marL="925513" lvl="1" indent="-514350" eaLnBrk="1" hangingPunct="1">
              <a:buFont typeface="Wingdings" charset="2"/>
              <a:buNone/>
            </a:pPr>
            <a:r>
              <a:rPr lang="en-US" sz="2400" b="1" u="sng" dirty="0" smtClean="0"/>
              <a:t>Reflect</a:t>
            </a:r>
            <a:r>
              <a:rPr lang="en-US" sz="2400" dirty="0" smtClean="0"/>
              <a:t>:</a:t>
            </a:r>
          </a:p>
          <a:p>
            <a:pPr marL="925513" lvl="1" indent="-514350" eaLnBrk="1" hangingPunct="1">
              <a:buFont typeface="Wingdings" charset="2"/>
              <a:buNone/>
            </a:pPr>
            <a:r>
              <a:rPr lang="en-US" sz="2400" dirty="0" smtClean="0"/>
              <a:t>Do you know where to find your sources?</a:t>
            </a:r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3962400"/>
            <a:ext cx="18510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86200"/>
            <a:ext cx="2209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828800" y="4191000"/>
            <a:ext cx="57150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  <a:ea typeface="+mn-ea"/>
              </a:rPr>
              <a:t>Ask your librarian for </a:t>
            </a:r>
            <a:r>
              <a:rPr lang="en-US" sz="2400" dirty="0">
                <a:solidFill>
                  <a:schemeClr val="accent6"/>
                </a:solidFill>
                <a:latin typeface="+mn-lt"/>
                <a:ea typeface="+mn-ea"/>
              </a:rPr>
              <a:t>help</a:t>
            </a:r>
            <a:r>
              <a:rPr lang="en-US" sz="2400" dirty="0">
                <a:latin typeface="+mn-lt"/>
                <a:ea typeface="+mn-ea"/>
              </a:rPr>
              <a:t> if needed!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72400" y="6172200"/>
            <a:ext cx="1066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latin typeface="+mn-lt"/>
                <a:ea typeface="+mn-ea"/>
              </a:rPr>
              <a:t>Step 2</a:t>
            </a:r>
            <a:endParaRPr lang="en-US" sz="2000" dirty="0">
              <a:latin typeface="+mn-lt"/>
              <a:ea typeface="+mn-ea"/>
            </a:endParaRP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9472</TotalTime>
  <Words>1078</Words>
  <Application>Microsoft Macintosh PowerPoint</Application>
  <PresentationFormat>On-screen Show (4:3)</PresentationFormat>
  <Paragraphs>215</Paragraphs>
  <Slides>27</Slides>
  <Notes>0</Notes>
  <HiddenSlides>0</HiddenSlides>
  <MMClips>2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Module</vt:lpstr>
      <vt:lpstr>BIG  SIX </vt:lpstr>
      <vt:lpstr>THE  BIG  SIX</vt:lpstr>
      <vt:lpstr>POSSIBLE  TOPICS</vt:lpstr>
      <vt:lpstr>INTRODUCTION</vt:lpstr>
      <vt:lpstr> </vt:lpstr>
      <vt:lpstr>STOP, THINK, REFLECT</vt:lpstr>
      <vt:lpstr>STEP # 2</vt:lpstr>
      <vt:lpstr>CHOOSING  YOUR  SOURCES</vt:lpstr>
      <vt:lpstr>PRIORITIZE  YOUR  LIST</vt:lpstr>
      <vt:lpstr>       </vt:lpstr>
      <vt:lpstr>        What does this mean?</vt:lpstr>
      <vt:lpstr>STOP, THINK, REFLECT</vt:lpstr>
      <vt:lpstr> What does this mean? </vt:lpstr>
      <vt:lpstr>INFORMATIONAL RESOURCES</vt:lpstr>
      <vt:lpstr>LOCATION, LOCATION, ACCESS</vt:lpstr>
      <vt:lpstr> NET TREKKER VS. GOOGLE</vt:lpstr>
      <vt:lpstr>        RIGHT LOAD vs. OVERLOAD</vt:lpstr>
      <vt:lpstr> NET TREKKER External Search Engine</vt:lpstr>
      <vt:lpstr>   NET TREKKER</vt:lpstr>
      <vt:lpstr> DESTINY  QUEST Internal Search Engine</vt:lpstr>
      <vt:lpstr> INFORMATIONAL RESOURCES</vt:lpstr>
      <vt:lpstr>STEPS #4  &amp; #5        </vt:lpstr>
      <vt:lpstr>STEP # 6</vt:lpstr>
      <vt:lpstr>REVIEW  THE  PROCESS</vt:lpstr>
      <vt:lpstr>HAPPY  RESEARCHING!  </vt:lpstr>
      <vt:lpstr>WORKS CITED</vt:lpstr>
      <vt:lpstr>WORKS  CONSULTED</vt:lpstr>
    </vt:vector>
  </TitlesOfParts>
  <Company>Saudi Aramco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PARTS of a BOOK</dc:title>
  <dc:creator>admin</dc:creator>
  <cp:lastModifiedBy>Lisa Squires</cp:lastModifiedBy>
  <cp:revision>696</cp:revision>
  <dcterms:created xsi:type="dcterms:W3CDTF">2010-10-18T20:08:26Z</dcterms:created>
  <dcterms:modified xsi:type="dcterms:W3CDTF">2010-10-18T20:21:47Z</dcterms:modified>
</cp:coreProperties>
</file>